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3" r:id="rId3"/>
    <p:sldId id="258" r:id="rId4"/>
    <p:sldId id="260" r:id="rId5"/>
    <p:sldId id="261" r:id="rId6"/>
    <p:sldId id="265" r:id="rId7"/>
    <p:sldId id="268" r:id="rId8"/>
    <p:sldId id="272" r:id="rId9"/>
    <p:sldId id="266" r:id="rId10"/>
    <p:sldId id="274" r:id="rId11"/>
    <p:sldId id="267" r:id="rId12"/>
    <p:sldId id="269" r:id="rId13"/>
    <p:sldId id="270" r:id="rId14"/>
    <p:sldId id="271"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2/8/2018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07067" y="4050832"/>
            <a:ext cx="7766936" cy="2323463"/>
          </a:xfrm>
        </p:spPr>
        <p:txBody>
          <a:bodyPr>
            <a:normAutofit/>
          </a:bodyPr>
          <a:lstStyle/>
          <a:p>
            <a:pPr algn="ctr"/>
            <a:endParaRPr lang="en-US" sz="2800" dirty="0">
              <a:latin typeface="Times New Roman" panose="02020603050405020304" pitchFamily="18" charset="0"/>
              <a:cs typeface="Times New Roman" panose="02020603050405020304" pitchFamily="18" charset="0"/>
            </a:endParaRPr>
          </a:p>
          <a:p>
            <a:pPr algn="ctr"/>
            <a:endParaRPr lang="en-US" sz="2800" dirty="0">
              <a:latin typeface="Times New Roman" panose="02020603050405020304" pitchFamily="18" charset="0"/>
              <a:cs typeface="Times New Roman" panose="02020603050405020304" pitchFamily="18" charset="0"/>
            </a:endParaRPr>
          </a:p>
          <a:p>
            <a:pPr algn="ctr"/>
            <a:r>
              <a:rPr lang="en-US" sz="2800" dirty="0">
                <a:latin typeface="Times New Roman" panose="02020603050405020304" pitchFamily="18" charset="0"/>
                <a:cs typeface="Times New Roman" panose="02020603050405020304" pitchFamily="18" charset="0"/>
              </a:rPr>
              <a:t>Rehovot (Main Office) | Tel-Aviv | Jerusalem</a:t>
            </a:r>
          </a:p>
          <a:p>
            <a:pPr algn="ctr"/>
            <a:r>
              <a:rPr lang="en-US" sz="2800" dirty="0">
                <a:latin typeface="Times New Roman" panose="02020603050405020304" pitchFamily="18" charset="0"/>
                <a:cs typeface="Times New Roman" panose="02020603050405020304" pitchFamily="18" charset="0"/>
              </a:rPr>
              <a:t>Israel</a:t>
            </a:r>
          </a:p>
        </p:txBody>
      </p:sp>
      <p:pic>
        <p:nvPicPr>
          <p:cNvPr id="5" name="Picture 4"/>
          <p:cNvPicPr/>
          <p:nvPr/>
        </p:nvPicPr>
        <p:blipFill>
          <a:blip r:embed="rId2">
            <a:clrChange>
              <a:clrFrom>
                <a:srgbClr val="FFFFFF"/>
              </a:clrFrom>
              <a:clrTo>
                <a:srgbClr val="FFFFFF">
                  <a:alpha val="0"/>
                </a:srgbClr>
              </a:clrTo>
            </a:clrChange>
            <a:duotone>
              <a:prstClr val="black"/>
              <a:srgbClr val="92D050">
                <a:tint val="45000"/>
                <a:satMod val="400000"/>
              </a:srgbClr>
            </a:duotone>
            <a:extLst>
              <a:ext uri="{BEBA8EAE-BF5A-486C-A8C5-ECC9F3942E4B}">
                <a14:imgProps xmlns:a14="http://schemas.microsoft.com/office/drawing/2010/main">
                  <a14:imgLayer r:embed="rId3">
                    <a14:imgEffect>
                      <a14:artisticPlasticWrap/>
                    </a14:imgEffect>
                    <a14:imgEffect>
                      <a14:brightnessContrast bright="20000" contrast="-40000"/>
                    </a14:imgEffect>
                  </a14:imgLayer>
                </a14:imgProps>
              </a:ext>
            </a:extLst>
          </a:blip>
          <a:srcRect/>
          <a:stretch>
            <a:fillRect/>
          </a:stretch>
        </p:blipFill>
        <p:spPr bwMode="auto">
          <a:xfrm>
            <a:off x="4757858" y="808383"/>
            <a:ext cx="1265354" cy="2313283"/>
          </a:xfrm>
          <a:prstGeom prst="rect">
            <a:avLst/>
          </a:prstGeom>
          <a:noFill/>
          <a:ln w="9525">
            <a:noFill/>
            <a:miter lim="800000"/>
            <a:headEnd/>
            <a:tailEnd/>
          </a:ln>
        </p:spPr>
      </p:pic>
      <p:sp>
        <p:nvSpPr>
          <p:cNvPr id="6" name="Rectangle 5"/>
          <p:cNvSpPr/>
          <p:nvPr/>
        </p:nvSpPr>
        <p:spPr>
          <a:xfrm>
            <a:off x="1044530" y="3121666"/>
            <a:ext cx="8692010" cy="1384995"/>
          </a:xfrm>
          <a:prstGeom prst="rect">
            <a:avLst/>
          </a:prstGeom>
          <a:noFill/>
        </p:spPr>
        <p:txBody>
          <a:bodyPr wrap="square" lIns="91440" tIns="45720" rIns="91440" bIns="45720">
            <a:spAutoFit/>
            <a:scene3d>
              <a:camera prst="orthographicFront"/>
              <a:lightRig rig="threePt" dir="t"/>
            </a:scene3d>
            <a:sp3d extrusionH="57150" contourW="12700" prstMaterial="dkEdge">
              <a:bevelT w="635000" h="635000"/>
              <a:contourClr>
                <a:srgbClr val="00B050"/>
              </a:contourClr>
            </a:sp3d>
          </a:bodyPr>
          <a:lstStyle/>
          <a:p>
            <a:pPr algn="ctr"/>
            <a:r>
              <a:rPr lang="en-US" sz="5400" b="1" cap="none" spc="0" dirty="0">
                <a:ln w="0"/>
                <a:solidFill>
                  <a:srgbClr val="92D05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SANFORD T. COLB &amp; CO.</a:t>
            </a:r>
          </a:p>
          <a:p>
            <a:pPr algn="ctr"/>
            <a:r>
              <a:rPr lang="en-US" sz="3000" b="1" dirty="0">
                <a:ln w="0"/>
                <a:solidFill>
                  <a:srgbClr val="92D05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Intellectual Property Law</a:t>
            </a:r>
            <a:endParaRPr lang="en-US" sz="3000" b="1" cap="none" spc="0" dirty="0">
              <a:ln w="0"/>
              <a:solidFill>
                <a:srgbClr val="92D05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9247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3851"/>
            <a:ext cx="8596668" cy="1320800"/>
          </a:xfrm>
        </p:spPr>
        <p:txBody>
          <a:bodyPr/>
          <a:lstStyle/>
          <a:p>
            <a:r>
              <a:rPr lang="en-US" u="sng" dirty="0">
                <a:latin typeface="Times New Roman" panose="02020603050405020304" pitchFamily="18" charset="0"/>
                <a:cs typeface="Times New Roman" panose="02020603050405020304" pitchFamily="18" charset="0"/>
              </a:rPr>
              <a:t>Protection period for an unregistered design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30087" y="821027"/>
            <a:ext cx="8743915" cy="5413513"/>
          </a:xfrm>
        </p:spPr>
        <p:txBody>
          <a:bodyPr>
            <a:normAutofit/>
          </a:bodyPr>
          <a:lstStyle/>
          <a:p>
            <a:pPr lvl="0" algn="just"/>
            <a:r>
              <a:rPr lang="en-US" dirty="0">
                <a:latin typeface="Times New Roman" panose="02020603050405020304" pitchFamily="18" charset="0"/>
                <a:cs typeface="Times New Roman" panose="02020603050405020304" pitchFamily="18" charset="0"/>
              </a:rPr>
              <a:t>The Law states that an unregistered design will be entitled to a protection period of three years from the day on which it is first made public.</a:t>
            </a:r>
          </a:p>
        </p:txBody>
      </p:sp>
      <p:sp>
        <p:nvSpPr>
          <p:cNvPr id="7" name="TextBox 6"/>
          <p:cNvSpPr txBox="1"/>
          <p:nvPr/>
        </p:nvSpPr>
        <p:spPr>
          <a:xfrm>
            <a:off x="9386009" y="6224785"/>
            <a:ext cx="2828916" cy="830997"/>
          </a:xfrm>
          <a:prstGeom prst="rect">
            <a:avLst/>
          </a:prstGeom>
          <a:noFill/>
        </p:spPr>
        <p:txBody>
          <a:bodyPr wrap="none" rtlCol="0">
            <a:spAutoFit/>
          </a:bodyPr>
          <a:lstStyle/>
          <a:p>
            <a:pPr algn="ctr"/>
            <a:r>
              <a:rPr lang="en-US" sz="1600" b="1" dirty="0">
                <a:ln w="0"/>
                <a:solidFill>
                  <a:schemeClr val="bg1"/>
                </a:solidFill>
                <a:latin typeface="Times New Roman" panose="02020603050405020304" pitchFamily="18" charset="0"/>
                <a:cs typeface="Times New Roman" panose="02020603050405020304" pitchFamily="18" charset="0"/>
              </a:rPr>
              <a:t>SANFORD T. COLB &amp; CO.</a:t>
            </a:r>
          </a:p>
          <a:p>
            <a:pPr algn="ctr"/>
            <a:r>
              <a:rPr lang="en-US" sz="1600" b="1" dirty="0">
                <a:ln w="0"/>
                <a:solidFill>
                  <a:schemeClr val="bg1"/>
                </a:solidFill>
                <a:latin typeface="Times New Roman" panose="02020603050405020304" pitchFamily="18" charset="0"/>
                <a:cs typeface="Times New Roman" panose="02020603050405020304" pitchFamily="18" charset="0"/>
              </a:rPr>
              <a:t>Intellectual Property Law</a:t>
            </a:r>
          </a:p>
          <a:p>
            <a:endParaRPr lang="en-US" sz="1600" dirty="0">
              <a:solidFill>
                <a:schemeClr val="bg1"/>
              </a:solidFill>
            </a:endParaRPr>
          </a:p>
        </p:txBody>
      </p:sp>
      <p:pic>
        <p:nvPicPr>
          <p:cNvPr id="8" name="Picture 7"/>
          <p:cNvPicPr>
            <a:picLocks noChangeAspect="1"/>
          </p:cNvPicPr>
          <p:nvPr/>
        </p:nvPicPr>
        <p:blipFill>
          <a:blip r:embed="rId2"/>
          <a:stretch>
            <a:fillRect/>
          </a:stretch>
        </p:blipFill>
        <p:spPr>
          <a:xfrm>
            <a:off x="10571017" y="5583382"/>
            <a:ext cx="454593" cy="641403"/>
          </a:xfrm>
          <a:prstGeom prst="rect">
            <a:avLst/>
          </a:prstGeom>
        </p:spPr>
      </p:pic>
    </p:spTree>
    <p:extLst>
      <p:ext uri="{BB962C8B-B14F-4D97-AF65-F5344CB8AC3E}">
        <p14:creationId xmlns:p14="http://schemas.microsoft.com/office/powerpoint/2010/main" val="3081181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3850"/>
            <a:ext cx="8596668" cy="1320800"/>
          </a:xfrm>
        </p:spPr>
        <p:txBody>
          <a:bodyPr/>
          <a:lstStyle/>
          <a:p>
            <a:r>
              <a:rPr lang="en-US" u="sng" dirty="0">
                <a:latin typeface="Times New Roman" panose="02020603050405020304" pitchFamily="18" charset="0"/>
                <a:cs typeface="Times New Roman" panose="02020603050405020304" pitchFamily="18" charset="0"/>
              </a:rPr>
              <a:t>Entitlement to initiate Court action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30087" y="821032"/>
            <a:ext cx="8743915" cy="5413513"/>
          </a:xfrm>
        </p:spPr>
        <p:txBody>
          <a:bodyPr>
            <a:normAutofit/>
          </a:bodyPr>
          <a:lstStyle/>
          <a:p>
            <a:pPr algn="just"/>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One must not file a lawsuit for design infringement until the design has been registered. However, once a lawsuit for such an infringement has been filed, the Court is entitled to grant a remedy for an infringement of the design as it has been registered, which took place after the date of publication of the filing of the design application as per Section 22, 'as if' a registered design was infringement. The provisions of this sub-section do not detract from the right of the owner of the design to file a lawsuit on grounds of infringement of the design as an unregistered design, as long as the design has not been registered</a:t>
            </a:r>
            <a:r>
              <a:rPr lang="en-US" dirty="0">
                <a:latin typeface="Times New Roman" panose="02020603050405020304" pitchFamily="18" charset="0"/>
                <a:cs typeface="Times New Roman" panose="02020603050405020304" pitchFamily="18" charset="0"/>
              </a:rPr>
              <a:t>". (Section 71(c) of the Law)</a:t>
            </a:r>
          </a:p>
        </p:txBody>
      </p:sp>
      <p:sp>
        <p:nvSpPr>
          <p:cNvPr id="7" name="TextBox 6"/>
          <p:cNvSpPr txBox="1"/>
          <p:nvPr/>
        </p:nvSpPr>
        <p:spPr>
          <a:xfrm>
            <a:off x="9386009" y="6224785"/>
            <a:ext cx="2828916" cy="830997"/>
          </a:xfrm>
          <a:prstGeom prst="rect">
            <a:avLst/>
          </a:prstGeom>
          <a:noFill/>
        </p:spPr>
        <p:txBody>
          <a:bodyPr wrap="none" rtlCol="0">
            <a:spAutoFit/>
          </a:bodyPr>
          <a:lstStyle/>
          <a:p>
            <a:pPr algn="ctr"/>
            <a:r>
              <a:rPr lang="en-US" sz="1600" b="1" dirty="0">
                <a:ln w="0"/>
                <a:solidFill>
                  <a:schemeClr val="bg1"/>
                </a:solidFill>
                <a:latin typeface="Times New Roman" panose="02020603050405020304" pitchFamily="18" charset="0"/>
                <a:cs typeface="Times New Roman" panose="02020603050405020304" pitchFamily="18" charset="0"/>
              </a:rPr>
              <a:t>SANFORD T. COLB &amp; CO.</a:t>
            </a:r>
          </a:p>
          <a:p>
            <a:pPr algn="ctr"/>
            <a:r>
              <a:rPr lang="en-US" sz="1600" b="1" dirty="0">
                <a:ln w="0"/>
                <a:solidFill>
                  <a:schemeClr val="bg1"/>
                </a:solidFill>
                <a:latin typeface="Times New Roman" panose="02020603050405020304" pitchFamily="18" charset="0"/>
                <a:cs typeface="Times New Roman" panose="02020603050405020304" pitchFamily="18" charset="0"/>
              </a:rPr>
              <a:t>Intellectual Property Law</a:t>
            </a:r>
          </a:p>
          <a:p>
            <a:endParaRPr lang="en-US" sz="1600" dirty="0">
              <a:solidFill>
                <a:schemeClr val="bg1"/>
              </a:solidFill>
            </a:endParaRPr>
          </a:p>
        </p:txBody>
      </p:sp>
      <p:pic>
        <p:nvPicPr>
          <p:cNvPr id="8" name="Picture 7"/>
          <p:cNvPicPr>
            <a:picLocks noChangeAspect="1"/>
          </p:cNvPicPr>
          <p:nvPr/>
        </p:nvPicPr>
        <p:blipFill>
          <a:blip r:embed="rId2"/>
          <a:stretch>
            <a:fillRect/>
          </a:stretch>
        </p:blipFill>
        <p:spPr>
          <a:xfrm>
            <a:off x="10571017" y="5583382"/>
            <a:ext cx="454593" cy="641403"/>
          </a:xfrm>
          <a:prstGeom prst="rect">
            <a:avLst/>
          </a:prstGeom>
        </p:spPr>
      </p:pic>
    </p:spTree>
    <p:extLst>
      <p:ext uri="{BB962C8B-B14F-4D97-AF65-F5344CB8AC3E}">
        <p14:creationId xmlns:p14="http://schemas.microsoft.com/office/powerpoint/2010/main" val="3562063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3849"/>
            <a:ext cx="8596668" cy="1320800"/>
          </a:xfrm>
        </p:spPr>
        <p:txBody>
          <a:bodyPr/>
          <a:lstStyle/>
          <a:p>
            <a:r>
              <a:rPr lang="en-US" u="sng" dirty="0">
                <a:latin typeface="Times New Roman" panose="02020603050405020304" pitchFamily="18" charset="0"/>
                <a:cs typeface="Times New Roman" panose="02020603050405020304" pitchFamily="18" charset="0"/>
              </a:rPr>
              <a:t>Damages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30087" y="821027"/>
            <a:ext cx="8743915" cy="5413513"/>
          </a:xfrm>
        </p:spPr>
        <p:txBody>
          <a:bodyPr>
            <a:normAutofit/>
          </a:bodyPr>
          <a:lstStyle/>
          <a:p>
            <a:pPr lvl="0" algn="just"/>
            <a:r>
              <a:rPr lang="en-US" dirty="0">
                <a:latin typeface="Times New Roman" panose="02020603050405020304" pitchFamily="18" charset="0"/>
                <a:cs typeface="Times New Roman" panose="02020603050405020304" pitchFamily="18" charset="0"/>
              </a:rPr>
              <a:t>One may sue for tortious damages, which will be awarded on the basis of proof of harm.</a:t>
            </a:r>
          </a:p>
          <a:p>
            <a:pPr algn="just"/>
            <a:endParaRPr lang="en-US" dirty="0">
              <a:latin typeface="Times New Roman" panose="02020603050405020304" pitchFamily="18" charset="0"/>
              <a:cs typeface="Times New Roman" panose="02020603050405020304" pitchFamily="18" charset="0"/>
            </a:endParaRPr>
          </a:p>
          <a:p>
            <a:pPr lvl="0" algn="just"/>
            <a:r>
              <a:rPr lang="en-US" dirty="0">
                <a:latin typeface="Times New Roman" panose="02020603050405020304" pitchFamily="18" charset="0"/>
                <a:cs typeface="Times New Roman" panose="02020603050405020304" pitchFamily="18" charset="0"/>
              </a:rPr>
              <a:t>In addition, the Law states that the owner of a design is entitled to statutory damages of up to NIS 100,000, approximately US$30,000, without the need to prove harm.</a:t>
            </a:r>
          </a:p>
          <a:p>
            <a:pPr algn="just"/>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When the Court awards damages, it will take into consideration, inter alia, the extent of the infringement and the seriousness thereof, the actual harm that has been caused to the plaintiff, the profit which the infringer has accrued due to the infringement, the behavior of the defendant, the relationship between the parties,  and the good faith of the infringement taking into consideration the existing variety of possibilities for designing designs with regard to products from the field to which the relevant product belongs.</a:t>
            </a:r>
          </a:p>
        </p:txBody>
      </p:sp>
      <p:sp>
        <p:nvSpPr>
          <p:cNvPr id="7" name="TextBox 6"/>
          <p:cNvSpPr txBox="1"/>
          <p:nvPr/>
        </p:nvSpPr>
        <p:spPr>
          <a:xfrm>
            <a:off x="9386009" y="6224785"/>
            <a:ext cx="2828916" cy="830997"/>
          </a:xfrm>
          <a:prstGeom prst="rect">
            <a:avLst/>
          </a:prstGeom>
          <a:noFill/>
        </p:spPr>
        <p:txBody>
          <a:bodyPr wrap="none" rtlCol="0">
            <a:spAutoFit/>
          </a:bodyPr>
          <a:lstStyle/>
          <a:p>
            <a:pPr algn="ctr"/>
            <a:r>
              <a:rPr lang="en-US" sz="1600" b="1" dirty="0">
                <a:ln w="0"/>
                <a:solidFill>
                  <a:schemeClr val="bg1"/>
                </a:solidFill>
                <a:latin typeface="Times New Roman" panose="02020603050405020304" pitchFamily="18" charset="0"/>
                <a:cs typeface="Times New Roman" panose="02020603050405020304" pitchFamily="18" charset="0"/>
              </a:rPr>
              <a:t>SANFORD T. COLB &amp; CO.</a:t>
            </a:r>
          </a:p>
          <a:p>
            <a:pPr algn="ctr"/>
            <a:r>
              <a:rPr lang="en-US" sz="1600" b="1" dirty="0">
                <a:ln w="0"/>
                <a:solidFill>
                  <a:schemeClr val="bg1"/>
                </a:solidFill>
                <a:latin typeface="Times New Roman" panose="02020603050405020304" pitchFamily="18" charset="0"/>
                <a:cs typeface="Times New Roman" panose="02020603050405020304" pitchFamily="18" charset="0"/>
              </a:rPr>
              <a:t>Intellectual Property Law</a:t>
            </a:r>
          </a:p>
          <a:p>
            <a:endParaRPr lang="en-US" sz="1600" dirty="0">
              <a:solidFill>
                <a:schemeClr val="bg1"/>
              </a:solidFill>
            </a:endParaRPr>
          </a:p>
        </p:txBody>
      </p:sp>
      <p:pic>
        <p:nvPicPr>
          <p:cNvPr id="8" name="Picture 7"/>
          <p:cNvPicPr>
            <a:picLocks noChangeAspect="1"/>
          </p:cNvPicPr>
          <p:nvPr/>
        </p:nvPicPr>
        <p:blipFill>
          <a:blip r:embed="rId2"/>
          <a:stretch>
            <a:fillRect/>
          </a:stretch>
        </p:blipFill>
        <p:spPr>
          <a:xfrm>
            <a:off x="10571017" y="5583382"/>
            <a:ext cx="454593" cy="641403"/>
          </a:xfrm>
          <a:prstGeom prst="rect">
            <a:avLst/>
          </a:prstGeom>
        </p:spPr>
      </p:pic>
    </p:spTree>
    <p:extLst>
      <p:ext uri="{BB962C8B-B14F-4D97-AF65-F5344CB8AC3E}">
        <p14:creationId xmlns:p14="http://schemas.microsoft.com/office/powerpoint/2010/main" val="27355119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
            <a:ext cx="8596668" cy="1320800"/>
          </a:xfrm>
        </p:spPr>
        <p:txBody>
          <a:bodyPr/>
          <a:lstStyle/>
          <a:p>
            <a:r>
              <a:rPr lang="en-US" u="sng" dirty="0">
                <a:latin typeface="Times New Roman" panose="02020603050405020304" pitchFamily="18" charset="0"/>
                <a:cs typeface="Times New Roman" panose="02020603050405020304" pitchFamily="18" charset="0"/>
              </a:rPr>
              <a:t>Customs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30087" y="793317"/>
            <a:ext cx="8743915" cy="5413513"/>
          </a:xfrm>
        </p:spPr>
        <p:txBody>
          <a:bodyPr>
            <a:normAutofit/>
          </a:bodyPr>
          <a:lstStyle/>
          <a:p>
            <a:pPr lvl="0" algn="just"/>
            <a:endParaRPr lang="en-US" dirty="0">
              <a:latin typeface="Times New Roman" panose="02020603050405020304" pitchFamily="18" charset="0"/>
              <a:cs typeface="Times New Roman" panose="02020603050405020304" pitchFamily="18" charset="0"/>
            </a:endParaRPr>
          </a:p>
          <a:p>
            <a:pPr lvl="0" algn="just"/>
            <a:endParaRPr lang="en-US" dirty="0">
              <a:latin typeface="Times New Roman" panose="02020603050405020304" pitchFamily="18" charset="0"/>
              <a:cs typeface="Times New Roman" panose="02020603050405020304" pitchFamily="18" charset="0"/>
            </a:endParaRPr>
          </a:p>
          <a:p>
            <a:pPr lvl="0" algn="just"/>
            <a:r>
              <a:rPr lang="en-US" dirty="0">
                <a:latin typeface="Times New Roman" panose="02020603050405020304" pitchFamily="18" charset="0"/>
                <a:cs typeface="Times New Roman" panose="02020603050405020304" pitchFamily="18" charset="0"/>
              </a:rPr>
              <a:t>The Law enables the owner of a </a:t>
            </a:r>
            <a:r>
              <a:rPr lang="en-US" u="sng" dirty="0">
                <a:latin typeface="Times New Roman" panose="02020603050405020304" pitchFamily="18" charset="0"/>
                <a:cs typeface="Times New Roman" panose="02020603050405020304" pitchFamily="18" charset="0"/>
              </a:rPr>
              <a:t>registered</a:t>
            </a:r>
            <a:r>
              <a:rPr lang="en-US" dirty="0">
                <a:latin typeface="Times New Roman" panose="02020603050405020304" pitchFamily="18" charset="0"/>
                <a:cs typeface="Times New Roman" panose="02020603050405020304" pitchFamily="18" charset="0"/>
              </a:rPr>
              <a:t> design to file a Customs Monitoring Notice requesting that the Israel Customs Authorities monitor importations for goods which may infringe the registered design and to detain such goods. </a:t>
            </a:r>
          </a:p>
        </p:txBody>
      </p:sp>
      <p:sp>
        <p:nvSpPr>
          <p:cNvPr id="7" name="TextBox 6"/>
          <p:cNvSpPr txBox="1"/>
          <p:nvPr/>
        </p:nvSpPr>
        <p:spPr>
          <a:xfrm>
            <a:off x="9386009" y="6224785"/>
            <a:ext cx="2828916" cy="830997"/>
          </a:xfrm>
          <a:prstGeom prst="rect">
            <a:avLst/>
          </a:prstGeom>
          <a:noFill/>
        </p:spPr>
        <p:txBody>
          <a:bodyPr wrap="none" rtlCol="0">
            <a:spAutoFit/>
          </a:bodyPr>
          <a:lstStyle/>
          <a:p>
            <a:pPr algn="ctr"/>
            <a:r>
              <a:rPr lang="en-US" sz="1600" b="1" dirty="0">
                <a:ln w="0"/>
                <a:solidFill>
                  <a:schemeClr val="bg1"/>
                </a:solidFill>
                <a:latin typeface="Times New Roman" panose="02020603050405020304" pitchFamily="18" charset="0"/>
                <a:cs typeface="Times New Roman" panose="02020603050405020304" pitchFamily="18" charset="0"/>
              </a:rPr>
              <a:t>SANFORD T. COLB &amp; CO.</a:t>
            </a:r>
          </a:p>
          <a:p>
            <a:pPr algn="ctr"/>
            <a:r>
              <a:rPr lang="en-US" sz="1600" b="1" dirty="0">
                <a:ln w="0"/>
                <a:solidFill>
                  <a:schemeClr val="bg1"/>
                </a:solidFill>
                <a:latin typeface="Times New Roman" panose="02020603050405020304" pitchFamily="18" charset="0"/>
                <a:cs typeface="Times New Roman" panose="02020603050405020304" pitchFamily="18" charset="0"/>
              </a:rPr>
              <a:t>Intellectual Property Law</a:t>
            </a:r>
          </a:p>
          <a:p>
            <a:endParaRPr lang="en-US" sz="1600" dirty="0">
              <a:solidFill>
                <a:schemeClr val="bg1"/>
              </a:solidFill>
            </a:endParaRPr>
          </a:p>
        </p:txBody>
      </p:sp>
      <p:pic>
        <p:nvPicPr>
          <p:cNvPr id="8" name="Picture 7"/>
          <p:cNvPicPr>
            <a:picLocks noChangeAspect="1"/>
          </p:cNvPicPr>
          <p:nvPr/>
        </p:nvPicPr>
        <p:blipFill>
          <a:blip r:embed="rId2"/>
          <a:stretch>
            <a:fillRect/>
          </a:stretch>
        </p:blipFill>
        <p:spPr>
          <a:xfrm>
            <a:off x="10571017" y="5583382"/>
            <a:ext cx="454593" cy="641403"/>
          </a:xfrm>
          <a:prstGeom prst="rect">
            <a:avLst/>
          </a:prstGeom>
        </p:spPr>
      </p:pic>
    </p:spTree>
    <p:extLst>
      <p:ext uri="{BB962C8B-B14F-4D97-AF65-F5344CB8AC3E}">
        <p14:creationId xmlns:p14="http://schemas.microsoft.com/office/powerpoint/2010/main" val="19191147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
            <a:ext cx="8596668" cy="1320800"/>
          </a:xfrm>
        </p:spPr>
        <p:txBody>
          <a:bodyPr/>
          <a:lstStyle/>
          <a:p>
            <a:r>
              <a:rPr lang="en-US" u="sng" dirty="0">
                <a:latin typeface="Times New Roman" panose="02020603050405020304" pitchFamily="18" charset="0"/>
                <a:cs typeface="Times New Roman" panose="02020603050405020304" pitchFamily="18" charset="0"/>
              </a:rPr>
              <a:t>Additional Points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30087" y="834884"/>
            <a:ext cx="8743915" cy="5413513"/>
          </a:xfrm>
        </p:spPr>
        <p:txBody>
          <a:bodyPr>
            <a:normAutofit/>
          </a:bodyPr>
          <a:lstStyle/>
          <a:p>
            <a:pPr lvl="0" algn="just"/>
            <a:r>
              <a:rPr lang="en-US" dirty="0">
                <a:latin typeface="Times New Roman" panose="02020603050405020304" pitchFamily="18" charset="0"/>
                <a:cs typeface="Times New Roman" panose="02020603050405020304" pitchFamily="18" charset="0"/>
              </a:rPr>
              <a:t>The Law contains a chapter relating to international design applications. The purpose of this chapter is to ensure that Israel is in compliance with the Hague Convention of international registration of design, should Israel join this Convention.</a:t>
            </a:r>
          </a:p>
          <a:p>
            <a:pPr algn="just"/>
            <a:endParaRPr lang="en-US" dirty="0">
              <a:latin typeface="Times New Roman" panose="02020603050405020304" pitchFamily="18" charset="0"/>
              <a:cs typeface="Times New Roman" panose="02020603050405020304" pitchFamily="18" charset="0"/>
            </a:endParaRPr>
          </a:p>
          <a:p>
            <a:pPr lvl="0" algn="just"/>
            <a:r>
              <a:rPr lang="en-US" dirty="0">
                <a:latin typeface="Times New Roman" panose="02020603050405020304" pitchFamily="18" charset="0"/>
                <a:cs typeface="Times New Roman" panose="02020603050405020304" pitchFamily="18" charset="0"/>
              </a:rPr>
              <a:t>Draft Regulations for implementation of the Law were published in mid-January, 2018. Only after these Regulations have been enacted, will it be clear how the Law will be implemented.</a:t>
            </a:r>
          </a:p>
        </p:txBody>
      </p:sp>
      <p:sp>
        <p:nvSpPr>
          <p:cNvPr id="7" name="TextBox 6"/>
          <p:cNvSpPr txBox="1"/>
          <p:nvPr/>
        </p:nvSpPr>
        <p:spPr>
          <a:xfrm>
            <a:off x="9386009" y="6224785"/>
            <a:ext cx="2828916" cy="830997"/>
          </a:xfrm>
          <a:prstGeom prst="rect">
            <a:avLst/>
          </a:prstGeom>
          <a:noFill/>
        </p:spPr>
        <p:txBody>
          <a:bodyPr wrap="none" rtlCol="0">
            <a:spAutoFit/>
          </a:bodyPr>
          <a:lstStyle/>
          <a:p>
            <a:pPr algn="ctr"/>
            <a:r>
              <a:rPr lang="en-US" sz="1600" b="1" dirty="0">
                <a:ln w="0"/>
                <a:solidFill>
                  <a:schemeClr val="bg1"/>
                </a:solidFill>
                <a:latin typeface="Times New Roman" panose="02020603050405020304" pitchFamily="18" charset="0"/>
                <a:cs typeface="Times New Roman" panose="02020603050405020304" pitchFamily="18" charset="0"/>
              </a:rPr>
              <a:t>SANFORD T. COLB &amp; CO.</a:t>
            </a:r>
          </a:p>
          <a:p>
            <a:pPr algn="ctr"/>
            <a:r>
              <a:rPr lang="en-US" sz="1600" b="1" dirty="0">
                <a:ln w="0"/>
                <a:solidFill>
                  <a:schemeClr val="bg1"/>
                </a:solidFill>
                <a:latin typeface="Times New Roman" panose="02020603050405020304" pitchFamily="18" charset="0"/>
                <a:cs typeface="Times New Roman" panose="02020603050405020304" pitchFamily="18" charset="0"/>
              </a:rPr>
              <a:t>Intellectual Property Law</a:t>
            </a:r>
          </a:p>
          <a:p>
            <a:endParaRPr lang="en-US" sz="1600" dirty="0">
              <a:solidFill>
                <a:schemeClr val="bg1"/>
              </a:solidFill>
            </a:endParaRPr>
          </a:p>
        </p:txBody>
      </p:sp>
      <p:pic>
        <p:nvPicPr>
          <p:cNvPr id="8" name="Picture 7"/>
          <p:cNvPicPr>
            <a:picLocks noChangeAspect="1"/>
          </p:cNvPicPr>
          <p:nvPr/>
        </p:nvPicPr>
        <p:blipFill>
          <a:blip r:embed="rId2"/>
          <a:stretch>
            <a:fillRect/>
          </a:stretch>
        </p:blipFill>
        <p:spPr>
          <a:xfrm>
            <a:off x="10571017" y="5583382"/>
            <a:ext cx="454593" cy="641403"/>
          </a:xfrm>
          <a:prstGeom prst="rect">
            <a:avLst/>
          </a:prstGeom>
        </p:spPr>
      </p:pic>
    </p:spTree>
    <p:extLst>
      <p:ext uri="{BB962C8B-B14F-4D97-AF65-F5344CB8AC3E}">
        <p14:creationId xmlns:p14="http://schemas.microsoft.com/office/powerpoint/2010/main" val="212123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1" y="857057"/>
            <a:ext cx="9846365" cy="5596751"/>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None/>
            </a:pPr>
            <a:r>
              <a:rPr lang="en-US" sz="6500" b="1" dirty="0">
                <a:solidFill>
                  <a:srgbClr val="92D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NEW ISRAEL DESIGNS LAW</a:t>
            </a:r>
          </a:p>
          <a:p>
            <a:pPr marL="0" indent="0" algn="ctr">
              <a:buNone/>
            </a:pPr>
            <a:endParaRPr lang="en-US"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ctr">
              <a:buNone/>
            </a:pPr>
            <a:r>
              <a:rPr lang="en-US"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February 17-18, 2018</a:t>
            </a:r>
          </a:p>
          <a:p>
            <a:pPr marL="0" indent="0" algn="ctr">
              <a:buNone/>
            </a:pPr>
            <a:r>
              <a:rPr lang="en-US"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13</a:t>
            </a:r>
            <a:r>
              <a:rPr lang="en-US" sz="2800" baseline="30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a:t>
            </a:r>
            <a:r>
              <a:rPr lang="en-US"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Annual International Seminar</a:t>
            </a:r>
          </a:p>
          <a:p>
            <a:pPr marL="0" indent="0" algn="ctr">
              <a:buNone/>
            </a:pPr>
            <a:r>
              <a:rPr lang="en-US"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Ahmedabad, Gujarat, India</a:t>
            </a:r>
          </a:p>
          <a:p>
            <a:pPr marL="0" indent="0" algn="ctr">
              <a:buNone/>
            </a:pPr>
            <a:endParaRPr lang="en-US"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ctr">
              <a:buNone/>
            </a:pPr>
            <a:endParaRPr lang="en-US"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ctr">
              <a:buNone/>
            </a:pPr>
            <a:r>
              <a:rPr lang="en-US"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By David Colb, Adv.</a:t>
            </a:r>
          </a:p>
          <a:p>
            <a:pPr marL="0" indent="0" algn="ctr">
              <a:buNone/>
            </a:pPr>
            <a:r>
              <a:rPr lang="en-US"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&amp;</a:t>
            </a:r>
          </a:p>
          <a:p>
            <a:pPr marL="0" indent="0" algn="ctr">
              <a:buNone/>
            </a:pPr>
            <a:r>
              <a:rPr lang="en-US"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Barak Mashiah, Adv.</a:t>
            </a:r>
          </a:p>
        </p:txBody>
      </p:sp>
      <p:sp>
        <p:nvSpPr>
          <p:cNvPr id="8" name="TextBox 7"/>
          <p:cNvSpPr txBox="1"/>
          <p:nvPr/>
        </p:nvSpPr>
        <p:spPr>
          <a:xfrm>
            <a:off x="9386009" y="6224785"/>
            <a:ext cx="2828916" cy="830997"/>
          </a:xfrm>
          <a:prstGeom prst="rect">
            <a:avLst/>
          </a:prstGeom>
          <a:noFill/>
        </p:spPr>
        <p:txBody>
          <a:bodyPr wrap="none" rtlCol="0">
            <a:spAutoFit/>
          </a:bodyPr>
          <a:lstStyle/>
          <a:p>
            <a:pPr algn="ctr"/>
            <a:r>
              <a:rPr lang="en-US" sz="1600" b="1" dirty="0">
                <a:ln w="0"/>
                <a:solidFill>
                  <a:schemeClr val="bg1"/>
                </a:solidFill>
                <a:latin typeface="Times New Roman" panose="02020603050405020304" pitchFamily="18" charset="0"/>
                <a:cs typeface="Times New Roman" panose="02020603050405020304" pitchFamily="18" charset="0"/>
              </a:rPr>
              <a:t>SANFORD T. COLB &amp; CO.</a:t>
            </a:r>
          </a:p>
          <a:p>
            <a:pPr algn="ctr"/>
            <a:r>
              <a:rPr lang="en-US" sz="1600" b="1" dirty="0">
                <a:ln w="0"/>
                <a:solidFill>
                  <a:schemeClr val="bg1"/>
                </a:solidFill>
                <a:latin typeface="Times New Roman" panose="02020603050405020304" pitchFamily="18" charset="0"/>
                <a:cs typeface="Times New Roman" panose="02020603050405020304" pitchFamily="18" charset="0"/>
              </a:rPr>
              <a:t>Intellectual Property Law</a:t>
            </a:r>
          </a:p>
          <a:p>
            <a:endParaRPr lang="en-US" sz="1600" dirty="0">
              <a:solidFill>
                <a:schemeClr val="bg1"/>
              </a:solidFill>
            </a:endParaRPr>
          </a:p>
        </p:txBody>
      </p:sp>
      <p:pic>
        <p:nvPicPr>
          <p:cNvPr id="9" name="Picture 8"/>
          <p:cNvPicPr>
            <a:picLocks noChangeAspect="1"/>
          </p:cNvPicPr>
          <p:nvPr/>
        </p:nvPicPr>
        <p:blipFill>
          <a:blip r:embed="rId2"/>
          <a:stretch>
            <a:fillRect/>
          </a:stretch>
        </p:blipFill>
        <p:spPr>
          <a:xfrm>
            <a:off x="10571017" y="5583382"/>
            <a:ext cx="454593" cy="641403"/>
          </a:xfrm>
          <a:prstGeom prst="rect">
            <a:avLst/>
          </a:prstGeom>
        </p:spPr>
      </p:pic>
    </p:spTree>
    <p:extLst>
      <p:ext uri="{BB962C8B-B14F-4D97-AF65-F5344CB8AC3E}">
        <p14:creationId xmlns:p14="http://schemas.microsoft.com/office/powerpoint/2010/main" val="1985956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4515"/>
            <a:ext cx="8596668" cy="1320800"/>
          </a:xfrm>
        </p:spPr>
        <p:txBody>
          <a:bodyPr/>
          <a:lstStyle/>
          <a:p>
            <a:r>
              <a:rPr lang="en-US" u="sng" dirty="0">
                <a:latin typeface="Times New Roman" panose="02020603050405020304" pitchFamily="18" charset="0"/>
                <a:cs typeface="Times New Roman" panose="02020603050405020304" pitchFamily="18" charset="0"/>
              </a:rPr>
              <a:t>What is a Design</a:t>
            </a:r>
          </a:p>
        </p:txBody>
      </p:sp>
      <p:sp>
        <p:nvSpPr>
          <p:cNvPr id="3" name="Content Placeholder 2"/>
          <p:cNvSpPr>
            <a:spLocks noGrp="1"/>
          </p:cNvSpPr>
          <p:nvPr>
            <p:ph idx="1"/>
          </p:nvPr>
        </p:nvSpPr>
        <p:spPr>
          <a:xfrm>
            <a:off x="314477" y="711200"/>
            <a:ext cx="8959525" cy="6146799"/>
          </a:xfrm>
        </p:spPr>
        <p:txBody>
          <a:bodyPr>
            <a:noAutofit/>
          </a:bodyPr>
          <a:lstStyle/>
          <a:p>
            <a:pPr algn="just"/>
            <a:r>
              <a:rPr lang="en-US" b="1" u="sng" dirty="0">
                <a:latin typeface="Times New Roman" panose="02020603050405020304" pitchFamily="18" charset="0"/>
                <a:cs typeface="Times New Roman" panose="02020603050405020304" pitchFamily="18" charset="0"/>
              </a:rPr>
              <a:t>The (old) Patents and Designs Ordinance defined a 'Design' as</a:t>
            </a:r>
            <a:r>
              <a:rPr lang="en-US" dirty="0">
                <a:latin typeface="Times New Roman" panose="02020603050405020304" pitchFamily="18" charset="0"/>
                <a:cs typeface="Times New Roman" panose="02020603050405020304" pitchFamily="18" charset="0"/>
              </a:rPr>
              <a:t>:</a:t>
            </a:r>
          </a:p>
          <a:p>
            <a:pPr marL="363538" indent="0" algn="just">
              <a:buNone/>
            </a:pP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The features of shape, configuration, pattern or ornament applied to any article by any industrial process or means, whether manual, mechanical or chemical, separate or combined, which in the finished article appear to, and are judged solely by, the eye, but does not include any method or principle of construction or anything which is in substance a mere mechanical device</a:t>
            </a:r>
            <a:r>
              <a:rPr lang="en-US" dirty="0">
                <a:latin typeface="Times New Roman" panose="02020603050405020304" pitchFamily="18" charset="0"/>
                <a:cs typeface="Times New Roman" panose="02020603050405020304" pitchFamily="18" charset="0"/>
              </a:rPr>
              <a:t>”.</a:t>
            </a:r>
          </a:p>
          <a:p>
            <a:pPr algn="just"/>
            <a:endParaRPr lang="en-US" dirty="0">
              <a:latin typeface="Times New Roman" panose="02020603050405020304" pitchFamily="18" charset="0"/>
              <a:cs typeface="Times New Roman" panose="02020603050405020304" pitchFamily="18" charset="0"/>
            </a:endParaRPr>
          </a:p>
          <a:p>
            <a:pPr algn="just"/>
            <a:r>
              <a:rPr lang="en-US" b="1" u="sng" dirty="0">
                <a:latin typeface="Times New Roman" panose="02020603050405020304" pitchFamily="18" charset="0"/>
                <a:cs typeface="Times New Roman" panose="02020603050405020304" pitchFamily="18" charset="0"/>
              </a:rPr>
              <a:t>The new Israel Designs Law (hereinafter the "Law") defines a 'Design' as</a:t>
            </a:r>
            <a:r>
              <a:rPr lang="en-US" dirty="0">
                <a:latin typeface="Times New Roman" panose="02020603050405020304" pitchFamily="18" charset="0"/>
                <a:cs typeface="Times New Roman" panose="02020603050405020304" pitchFamily="18" charset="0"/>
              </a:rPr>
              <a:t>:</a:t>
            </a:r>
          </a:p>
          <a:p>
            <a:pPr marL="363538" indent="0" algn="just">
              <a:buNone/>
            </a:pPr>
            <a:r>
              <a:rPr lang="en-US" i="1" dirty="0">
                <a:latin typeface="Times New Roman" panose="02020603050405020304" pitchFamily="18" charset="0"/>
                <a:cs typeface="Times New Roman" panose="02020603050405020304" pitchFamily="18" charset="0"/>
              </a:rPr>
              <a:t>“The appearance of a product or part thereof, which comprises one or more visual characteristic of the product or of part of the product, depending on the subject, including inter alia, outlines/contours, color, shape, decoration, texture or material from which they are made</a:t>
            </a:r>
            <a:r>
              <a:rPr lang="en-US" dirty="0">
                <a:latin typeface="Times New Roman" panose="02020603050405020304" pitchFamily="18" charset="0"/>
                <a:cs typeface="Times New Roman" panose="02020603050405020304" pitchFamily="18" charset="0"/>
              </a:rPr>
              <a:t>”.</a:t>
            </a:r>
          </a:p>
          <a:p>
            <a:pPr marL="0" indent="0" algn="just" rtl="1">
              <a:buNone/>
            </a:pPr>
            <a:endParaRPr lang="en-US" dirty="0">
              <a:latin typeface="Times New Roman" panose="02020603050405020304" pitchFamily="18" charset="0"/>
              <a:cs typeface="Times New Roman" panose="02020603050405020304" pitchFamily="18" charset="0"/>
            </a:endParaRPr>
          </a:p>
          <a:p>
            <a:pPr algn="just"/>
            <a:r>
              <a:rPr lang="en-US" u="sng" dirty="0">
                <a:latin typeface="Times New Roman" panose="02020603050405020304" pitchFamily="18" charset="0"/>
                <a:cs typeface="Times New Roman" panose="02020603050405020304" pitchFamily="18" charset="0"/>
              </a:rPr>
              <a:t>"Product"</a:t>
            </a:r>
            <a:r>
              <a:rPr lang="en-US" dirty="0">
                <a:latin typeface="Times New Roman" panose="02020603050405020304" pitchFamily="18" charset="0"/>
                <a:cs typeface="Times New Roman" panose="02020603050405020304" pitchFamily="18" charset="0"/>
              </a:rPr>
              <a:t> – "</a:t>
            </a:r>
            <a:r>
              <a:rPr lang="en-US" i="1" dirty="0">
                <a:latin typeface="Times New Roman" panose="02020603050405020304" pitchFamily="18" charset="0"/>
                <a:cs typeface="Times New Roman" panose="02020603050405020304" pitchFamily="18" charset="0"/>
              </a:rPr>
              <a:t>including a set of items, packaging, graphic mark, screen display and excluding typeface and computer programs</a:t>
            </a:r>
            <a:r>
              <a:rPr lang="en-US" dirty="0">
                <a:latin typeface="Times New Roman" panose="02020603050405020304" pitchFamily="18" charset="0"/>
                <a:cs typeface="Times New Roman" panose="02020603050405020304" pitchFamily="18" charset="0"/>
              </a:rPr>
              <a:t>".</a:t>
            </a:r>
          </a:p>
          <a:p>
            <a:pPr algn="just" rtl="1"/>
            <a:endParaRPr lang="he-IL" dirty="0">
              <a:latin typeface="Times New Roman" panose="02020603050405020304" pitchFamily="18" charset="0"/>
              <a:cs typeface="Times New Roman" panose="02020603050405020304" pitchFamily="18" charset="0"/>
            </a:endParaRPr>
          </a:p>
          <a:p>
            <a:pPr marL="0" indent="0" algn="just">
              <a:buNone/>
            </a:pPr>
            <a:endParaRPr lang="en-US" dirty="0">
              <a:latin typeface="Times New Roman" panose="02020603050405020304" pitchFamily="18" charset="0"/>
              <a:cs typeface="Times New Roman" panose="02020603050405020304" pitchFamily="18" charset="0"/>
            </a:endParaRPr>
          </a:p>
        </p:txBody>
      </p:sp>
      <p:sp>
        <p:nvSpPr>
          <p:cNvPr id="7" name="TextBox 6"/>
          <p:cNvSpPr txBox="1"/>
          <p:nvPr/>
        </p:nvSpPr>
        <p:spPr>
          <a:xfrm>
            <a:off x="9386009" y="6224785"/>
            <a:ext cx="2828916" cy="830997"/>
          </a:xfrm>
          <a:prstGeom prst="rect">
            <a:avLst/>
          </a:prstGeom>
          <a:noFill/>
        </p:spPr>
        <p:txBody>
          <a:bodyPr wrap="none" rtlCol="0">
            <a:spAutoFit/>
          </a:bodyPr>
          <a:lstStyle/>
          <a:p>
            <a:pPr algn="ctr"/>
            <a:r>
              <a:rPr lang="en-US" sz="1600" b="1" dirty="0">
                <a:ln w="0"/>
                <a:solidFill>
                  <a:schemeClr val="bg1"/>
                </a:solidFill>
                <a:latin typeface="Times New Roman" panose="02020603050405020304" pitchFamily="18" charset="0"/>
                <a:cs typeface="Times New Roman" panose="02020603050405020304" pitchFamily="18" charset="0"/>
              </a:rPr>
              <a:t>SANFORD T. COLB &amp; CO.</a:t>
            </a:r>
          </a:p>
          <a:p>
            <a:pPr algn="ctr"/>
            <a:r>
              <a:rPr lang="en-US" sz="1600" b="1" dirty="0">
                <a:ln w="0"/>
                <a:solidFill>
                  <a:schemeClr val="bg1"/>
                </a:solidFill>
                <a:latin typeface="Times New Roman" panose="02020603050405020304" pitchFamily="18" charset="0"/>
                <a:cs typeface="Times New Roman" panose="02020603050405020304" pitchFamily="18" charset="0"/>
              </a:rPr>
              <a:t>Intellectual Property Law</a:t>
            </a:r>
          </a:p>
          <a:p>
            <a:endParaRPr lang="en-US" sz="1600" dirty="0">
              <a:solidFill>
                <a:schemeClr val="bg1"/>
              </a:solidFill>
            </a:endParaRPr>
          </a:p>
        </p:txBody>
      </p:sp>
      <p:pic>
        <p:nvPicPr>
          <p:cNvPr id="8" name="Picture 7"/>
          <p:cNvPicPr>
            <a:picLocks noChangeAspect="1"/>
          </p:cNvPicPr>
          <p:nvPr/>
        </p:nvPicPr>
        <p:blipFill>
          <a:blip r:embed="rId2"/>
          <a:stretch>
            <a:fillRect/>
          </a:stretch>
        </p:blipFill>
        <p:spPr>
          <a:xfrm>
            <a:off x="10571017" y="5583382"/>
            <a:ext cx="454593" cy="641403"/>
          </a:xfrm>
          <a:prstGeom prst="rect">
            <a:avLst/>
          </a:prstGeom>
        </p:spPr>
      </p:pic>
    </p:spTree>
    <p:extLst>
      <p:ext uri="{BB962C8B-B14F-4D97-AF65-F5344CB8AC3E}">
        <p14:creationId xmlns:p14="http://schemas.microsoft.com/office/powerpoint/2010/main" val="2159472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4516"/>
            <a:ext cx="8596668" cy="1320800"/>
          </a:xfrm>
        </p:spPr>
        <p:txBody>
          <a:bodyPr/>
          <a:lstStyle/>
          <a:p>
            <a:r>
              <a:rPr lang="en-US" u="sng" dirty="0">
                <a:latin typeface="Times New Roman" panose="02020603050405020304" pitchFamily="18" charset="0"/>
                <a:cs typeface="Times New Roman" panose="02020603050405020304" pitchFamily="18" charset="0"/>
              </a:rPr>
              <a:t>Registered Designs</a:t>
            </a:r>
          </a:p>
        </p:txBody>
      </p:sp>
      <p:sp>
        <p:nvSpPr>
          <p:cNvPr id="3" name="Content Placeholder 2"/>
          <p:cNvSpPr>
            <a:spLocks noGrp="1"/>
          </p:cNvSpPr>
          <p:nvPr>
            <p:ph idx="1"/>
          </p:nvPr>
        </p:nvSpPr>
        <p:spPr>
          <a:xfrm>
            <a:off x="530087" y="747800"/>
            <a:ext cx="8743915" cy="5413513"/>
          </a:xfrm>
        </p:spPr>
        <p:txBody>
          <a:bodyPr>
            <a:noAutofit/>
          </a:bodyPr>
          <a:lstStyle/>
          <a:p>
            <a:pPr algn="just"/>
            <a:r>
              <a:rPr lang="en-US" dirty="0">
                <a:latin typeface="Times New Roman" panose="02020603050405020304" pitchFamily="18" charset="0"/>
                <a:cs typeface="Times New Roman" panose="02020603050405020304" pitchFamily="18" charset="0"/>
              </a:rPr>
              <a:t>In order for a design to be eligible for registration, it must meet the following two conditions: </a:t>
            </a:r>
          </a:p>
          <a:p>
            <a:pPr lvl="1" algn="just"/>
            <a:r>
              <a:rPr lang="en-US" sz="1800" dirty="0">
                <a:latin typeface="Times New Roman" panose="02020603050405020304" pitchFamily="18" charset="0"/>
                <a:cs typeface="Times New Roman" panose="02020603050405020304" pitchFamily="18" charset="0"/>
              </a:rPr>
              <a:t>The design must be </a:t>
            </a:r>
            <a:r>
              <a:rPr lang="en-US" sz="1800" u="sng" dirty="0">
                <a:latin typeface="Times New Roman" panose="02020603050405020304" pitchFamily="18" charset="0"/>
                <a:cs typeface="Times New Roman" panose="02020603050405020304" pitchFamily="18" charset="0"/>
              </a:rPr>
              <a:t>novel</a:t>
            </a:r>
            <a:r>
              <a:rPr lang="en-US" sz="1800" dirty="0">
                <a:latin typeface="Times New Roman" panose="02020603050405020304" pitchFamily="18" charset="0"/>
                <a:cs typeface="Times New Roman" panose="02020603050405020304" pitchFamily="18" charset="0"/>
              </a:rPr>
              <a:t> and have </a:t>
            </a:r>
            <a:r>
              <a:rPr lang="en-US" sz="1800" u="sng" dirty="0">
                <a:latin typeface="Times New Roman" panose="02020603050405020304" pitchFamily="18" charset="0"/>
                <a:cs typeface="Times New Roman" panose="02020603050405020304" pitchFamily="18" charset="0"/>
              </a:rPr>
              <a:t>unique characteristics</a:t>
            </a:r>
            <a:r>
              <a:rPr lang="en-US" sz="1800" dirty="0">
                <a:latin typeface="Times New Roman" panose="02020603050405020304" pitchFamily="18" charset="0"/>
                <a:cs typeface="Times New Roman" panose="02020603050405020304" pitchFamily="18" charset="0"/>
              </a:rPr>
              <a:t>.</a:t>
            </a:r>
          </a:p>
          <a:p>
            <a:pPr lvl="1" algn="just"/>
            <a:r>
              <a:rPr lang="en-US" sz="1800" dirty="0">
                <a:latin typeface="Times New Roman" panose="02020603050405020304" pitchFamily="18" charset="0"/>
                <a:cs typeface="Times New Roman" panose="02020603050405020304" pitchFamily="18" charset="0"/>
              </a:rPr>
              <a:t>The product which is the subject of the design must have been offered for sale or publicly distributed in a commercial manner, in Israel, by the design owner or those acting on behalf of the design owner, including via the internet, within six months from the day on which the design or the product which bears the design was made public, </a:t>
            </a:r>
            <a:r>
              <a:rPr lang="en-US" sz="1800" u="sng" dirty="0">
                <a:latin typeface="Times New Roman" panose="02020603050405020304" pitchFamily="18" charset="0"/>
                <a:cs typeface="Times New Roman" panose="02020603050405020304" pitchFamily="18" charset="0"/>
              </a:rPr>
              <a:t>in Israel or abroad</a:t>
            </a:r>
          </a:p>
          <a:p>
            <a:pPr algn="just"/>
            <a:endParaRPr lang="en-US" u="sng" dirty="0">
              <a:latin typeface="Times New Roman" panose="02020603050405020304" pitchFamily="18" charset="0"/>
              <a:cs typeface="Times New Roman" panose="02020603050405020304" pitchFamily="18" charset="0"/>
            </a:endParaRPr>
          </a:p>
          <a:p>
            <a:pPr algn="just"/>
            <a:r>
              <a:rPr lang="en-US" u="sng" dirty="0">
                <a:latin typeface="Times New Roman" panose="02020603050405020304" pitchFamily="18" charset="0"/>
                <a:cs typeface="Times New Roman" panose="02020603050405020304" pitchFamily="18" charset="0"/>
              </a:rPr>
              <a:t>“Novel Design"</a:t>
            </a:r>
            <a:r>
              <a:rPr lang="en-US" dirty="0">
                <a:latin typeface="Times New Roman" panose="02020603050405020304" pitchFamily="18" charset="0"/>
                <a:cs typeface="Times New Roman" panose="02020603050405020304" pitchFamily="18" charset="0"/>
              </a:rPr>
              <a:t> – A design will be considered novel if, prior to the </a:t>
            </a:r>
            <a:r>
              <a:rPr lang="en-US" b="1" dirty="0">
                <a:latin typeface="Times New Roman" panose="02020603050405020304" pitchFamily="18" charset="0"/>
                <a:cs typeface="Times New Roman" panose="02020603050405020304" pitchFamily="18" charset="0"/>
              </a:rPr>
              <a:t>determining date</a:t>
            </a:r>
            <a:r>
              <a:rPr lang="en-US" dirty="0">
                <a:latin typeface="Times New Roman" panose="02020603050405020304" pitchFamily="18" charset="0"/>
                <a:cs typeface="Times New Roman" panose="02020603050405020304" pitchFamily="18" charset="0"/>
              </a:rPr>
              <a:t>, an identical design or a design which is different from the Novel Design only in none substantive details, was not made public </a:t>
            </a:r>
            <a:r>
              <a:rPr lang="en-US" u="sng" dirty="0">
                <a:latin typeface="Times New Roman" panose="02020603050405020304" pitchFamily="18" charset="0"/>
                <a:cs typeface="Times New Roman" panose="02020603050405020304" pitchFamily="18" charset="0"/>
              </a:rPr>
              <a:t>in Israel or abroad</a:t>
            </a:r>
            <a:r>
              <a:rPr lang="en-US" dirty="0">
                <a:latin typeface="Times New Roman" panose="02020603050405020304" pitchFamily="18" charset="0"/>
                <a:cs typeface="Times New Roman" panose="02020603050405020304" pitchFamily="18" charset="0"/>
              </a:rPr>
              <a:t>.</a:t>
            </a:r>
          </a:p>
          <a:p>
            <a:pPr algn="just"/>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In the </a:t>
            </a:r>
            <a:r>
              <a:rPr lang="en-GB" dirty="0">
                <a:latin typeface="Times New Roman" panose="02020603050405020304" pitchFamily="18" charset="0"/>
                <a:cs typeface="Times New Roman" panose="02020603050405020304" pitchFamily="18" charset="0"/>
              </a:rPr>
              <a:t>explanatory notes which accompanied the draft of the Law, </a:t>
            </a:r>
            <a:r>
              <a:rPr lang="en-US" dirty="0">
                <a:latin typeface="Times New Roman" panose="02020603050405020304" pitchFamily="18" charset="0"/>
                <a:cs typeface="Times New Roman" panose="02020603050405020304" pitchFamily="18" charset="0"/>
              </a:rPr>
              <a:t>it is emphasized that examination of the issue of novelty will relate to all types/classes	of good and not only to the type/class regarding which registration has been requested.</a:t>
            </a:r>
          </a:p>
        </p:txBody>
      </p:sp>
      <p:sp>
        <p:nvSpPr>
          <p:cNvPr id="7" name="TextBox 6"/>
          <p:cNvSpPr txBox="1"/>
          <p:nvPr/>
        </p:nvSpPr>
        <p:spPr>
          <a:xfrm>
            <a:off x="9386009" y="6224785"/>
            <a:ext cx="2828916" cy="830997"/>
          </a:xfrm>
          <a:prstGeom prst="rect">
            <a:avLst/>
          </a:prstGeom>
          <a:noFill/>
        </p:spPr>
        <p:txBody>
          <a:bodyPr wrap="none" rtlCol="0">
            <a:spAutoFit/>
          </a:bodyPr>
          <a:lstStyle/>
          <a:p>
            <a:pPr algn="ctr"/>
            <a:r>
              <a:rPr lang="en-US" sz="1600" b="1" dirty="0">
                <a:ln w="0"/>
                <a:solidFill>
                  <a:schemeClr val="bg1"/>
                </a:solidFill>
                <a:latin typeface="Times New Roman" panose="02020603050405020304" pitchFamily="18" charset="0"/>
                <a:cs typeface="Times New Roman" panose="02020603050405020304" pitchFamily="18" charset="0"/>
              </a:rPr>
              <a:t>SANFORD T. COLB &amp; CO.</a:t>
            </a:r>
          </a:p>
          <a:p>
            <a:pPr algn="ctr"/>
            <a:r>
              <a:rPr lang="en-US" sz="1600" b="1" dirty="0">
                <a:ln w="0"/>
                <a:solidFill>
                  <a:schemeClr val="bg1"/>
                </a:solidFill>
                <a:latin typeface="Times New Roman" panose="02020603050405020304" pitchFamily="18" charset="0"/>
                <a:cs typeface="Times New Roman" panose="02020603050405020304" pitchFamily="18" charset="0"/>
              </a:rPr>
              <a:t>Intellectual Property Law</a:t>
            </a:r>
          </a:p>
          <a:p>
            <a:endParaRPr lang="en-US" sz="1600" dirty="0">
              <a:solidFill>
                <a:schemeClr val="bg1"/>
              </a:solidFill>
            </a:endParaRPr>
          </a:p>
        </p:txBody>
      </p:sp>
      <p:pic>
        <p:nvPicPr>
          <p:cNvPr id="8" name="Picture 7"/>
          <p:cNvPicPr>
            <a:picLocks noChangeAspect="1"/>
          </p:cNvPicPr>
          <p:nvPr/>
        </p:nvPicPr>
        <p:blipFill>
          <a:blip r:embed="rId2"/>
          <a:stretch>
            <a:fillRect/>
          </a:stretch>
        </p:blipFill>
        <p:spPr>
          <a:xfrm>
            <a:off x="10571017" y="5583382"/>
            <a:ext cx="454593" cy="641403"/>
          </a:xfrm>
          <a:prstGeom prst="rect">
            <a:avLst/>
          </a:prstGeom>
        </p:spPr>
      </p:pic>
    </p:spTree>
    <p:extLst>
      <p:ext uri="{BB962C8B-B14F-4D97-AF65-F5344CB8AC3E}">
        <p14:creationId xmlns:p14="http://schemas.microsoft.com/office/powerpoint/2010/main" val="3136246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0087" y="821035"/>
            <a:ext cx="8743915" cy="5413513"/>
          </a:xfrm>
        </p:spPr>
        <p:txBody>
          <a:bodyPr>
            <a:noAutofit/>
          </a:bodyPr>
          <a:lstStyle/>
          <a:p>
            <a:pPr algn="just"/>
            <a:r>
              <a:rPr lang="en-US" u="sng" dirty="0">
                <a:latin typeface="Times New Roman" panose="02020603050405020304" pitchFamily="18" charset="0"/>
                <a:cs typeface="Times New Roman" panose="02020603050405020304" pitchFamily="18" charset="0"/>
              </a:rPr>
              <a:t>"Unique Characteristics"</a:t>
            </a:r>
            <a:r>
              <a:rPr lang="en-US" dirty="0">
                <a:latin typeface="Times New Roman" panose="02020603050405020304" pitchFamily="18" charset="0"/>
                <a:cs typeface="Times New Roman" panose="02020603050405020304" pitchFamily="18" charset="0"/>
              </a:rPr>
              <a:t> – The Law states that a design will be considered to have unique characteristics if the overall impression which it transmits to a </a:t>
            </a:r>
            <a:r>
              <a:rPr lang="en-US" b="1" dirty="0">
                <a:latin typeface="Times New Roman" panose="02020603050405020304" pitchFamily="18" charset="0"/>
                <a:cs typeface="Times New Roman" panose="02020603050405020304" pitchFamily="18" charset="0"/>
              </a:rPr>
              <a:t>knowledgeable user, </a:t>
            </a:r>
            <a:r>
              <a:rPr lang="en-US" dirty="0">
                <a:latin typeface="Times New Roman" panose="02020603050405020304" pitchFamily="18" charset="0"/>
                <a:cs typeface="Times New Roman" panose="02020603050405020304" pitchFamily="18" charset="0"/>
              </a:rPr>
              <a:t>is different from the overall impression which is transmitted by a different design which was made public prior to the determining date. The Law also states that designs which relate to all classes will be taken into consideration and not necessarily the class to which the product belongs. The Design Office will also take into consideration the existing variety of ways for designing designs regarding the products to which the design belongs.</a:t>
            </a:r>
          </a:p>
          <a:p>
            <a:pPr algn="just"/>
            <a:endParaRPr lang="en-US" u="sng" dirty="0">
              <a:latin typeface="Times New Roman" panose="02020603050405020304" pitchFamily="18" charset="0"/>
              <a:cs typeface="Times New Roman" panose="02020603050405020304" pitchFamily="18" charset="0"/>
            </a:endParaRPr>
          </a:p>
          <a:p>
            <a:pPr algn="just"/>
            <a:r>
              <a:rPr lang="en-GB" b="1" dirty="0">
                <a:latin typeface="Times New Roman" panose="02020603050405020304" pitchFamily="18" charset="0"/>
                <a:cs typeface="Times New Roman" panose="02020603050405020304" pitchFamily="18" charset="0"/>
              </a:rPr>
              <a:t>Who is this “knowledgeable user“?</a:t>
            </a:r>
          </a:p>
          <a:p>
            <a:pPr marL="360363" lvl="0" indent="0" algn="just">
              <a:buNone/>
            </a:pPr>
            <a:r>
              <a:rPr lang="en-GB" dirty="0">
                <a:latin typeface="Times New Roman" panose="02020603050405020304" pitchFamily="18" charset="0"/>
                <a:cs typeface="Times New Roman" panose="02020603050405020304" pitchFamily="18" charset="0"/>
              </a:rPr>
              <a:t>A person who has an interest in the product which bears the design in order to use it, who is familiar with a variety of existing designs in the field to which the product belongs.</a:t>
            </a:r>
            <a:endParaRPr lang="en-US" dirty="0">
              <a:latin typeface="Times New Roman" panose="02020603050405020304" pitchFamily="18" charset="0"/>
              <a:cs typeface="Times New Roman" panose="02020603050405020304" pitchFamily="18" charset="0"/>
            </a:endParaRPr>
          </a:p>
          <a:p>
            <a:pPr marL="0" indent="0" algn="just" rtl="1">
              <a:buNone/>
            </a:pPr>
            <a:r>
              <a:rPr lang="en-US" dirty="0">
                <a:latin typeface="Times New Roman" panose="02020603050405020304" pitchFamily="18" charset="0"/>
                <a:cs typeface="Times New Roman" panose="02020603050405020304" pitchFamily="18" charset="0"/>
              </a:rPr>
              <a:t> </a:t>
            </a:r>
          </a:p>
          <a:p>
            <a:pPr marL="360363" indent="0" algn="just">
              <a:buNone/>
            </a:pPr>
            <a:r>
              <a:rPr lang="en-US" dirty="0">
                <a:latin typeface="Times New Roman" panose="02020603050405020304" pitchFamily="18" charset="0"/>
                <a:cs typeface="Times New Roman" panose="02020603050405020304" pitchFamily="18" charset="0"/>
              </a:rPr>
              <a:t>This definition provides a certain level of certainty regarding the outlook on the basis of which the design must be examined. The Law does not relate to a 'reasonable' person but rather to a person who is familiar with the field and is familiar with various designs in the relevant field.</a:t>
            </a:r>
          </a:p>
        </p:txBody>
      </p:sp>
      <p:sp>
        <p:nvSpPr>
          <p:cNvPr id="4" name="Title 1"/>
          <p:cNvSpPr txBox="1">
            <a:spLocks/>
          </p:cNvSpPr>
          <p:nvPr/>
        </p:nvSpPr>
        <p:spPr>
          <a:xfrm>
            <a:off x="677334" y="14516"/>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u="sng" dirty="0">
                <a:latin typeface="Times New Roman" panose="02020603050405020304" pitchFamily="18" charset="0"/>
                <a:cs typeface="Times New Roman" panose="02020603050405020304" pitchFamily="18" charset="0"/>
              </a:rPr>
              <a:t>Registered Designs- Continued</a:t>
            </a:r>
          </a:p>
        </p:txBody>
      </p:sp>
      <p:sp>
        <p:nvSpPr>
          <p:cNvPr id="8" name="TextBox 7"/>
          <p:cNvSpPr txBox="1"/>
          <p:nvPr/>
        </p:nvSpPr>
        <p:spPr>
          <a:xfrm>
            <a:off x="9386009" y="6224785"/>
            <a:ext cx="2828916" cy="830997"/>
          </a:xfrm>
          <a:prstGeom prst="rect">
            <a:avLst/>
          </a:prstGeom>
          <a:noFill/>
        </p:spPr>
        <p:txBody>
          <a:bodyPr wrap="none" rtlCol="0">
            <a:spAutoFit/>
          </a:bodyPr>
          <a:lstStyle/>
          <a:p>
            <a:pPr algn="ctr"/>
            <a:r>
              <a:rPr lang="en-US" sz="1600" b="1" dirty="0">
                <a:ln w="0"/>
                <a:solidFill>
                  <a:schemeClr val="bg1"/>
                </a:solidFill>
                <a:latin typeface="Times New Roman" panose="02020603050405020304" pitchFamily="18" charset="0"/>
                <a:cs typeface="Times New Roman" panose="02020603050405020304" pitchFamily="18" charset="0"/>
              </a:rPr>
              <a:t>SANFORD T. COLB &amp; CO.</a:t>
            </a:r>
          </a:p>
          <a:p>
            <a:pPr algn="ctr"/>
            <a:r>
              <a:rPr lang="en-US" sz="1600" b="1" dirty="0">
                <a:ln w="0"/>
                <a:solidFill>
                  <a:schemeClr val="bg1"/>
                </a:solidFill>
                <a:latin typeface="Times New Roman" panose="02020603050405020304" pitchFamily="18" charset="0"/>
                <a:cs typeface="Times New Roman" panose="02020603050405020304" pitchFamily="18" charset="0"/>
              </a:rPr>
              <a:t>Intellectual Property Law</a:t>
            </a:r>
          </a:p>
          <a:p>
            <a:endParaRPr lang="en-US" sz="1600" dirty="0">
              <a:solidFill>
                <a:schemeClr val="bg1"/>
              </a:solidFill>
            </a:endParaRPr>
          </a:p>
        </p:txBody>
      </p:sp>
      <p:pic>
        <p:nvPicPr>
          <p:cNvPr id="9" name="Picture 8"/>
          <p:cNvPicPr>
            <a:picLocks noChangeAspect="1"/>
          </p:cNvPicPr>
          <p:nvPr/>
        </p:nvPicPr>
        <p:blipFill>
          <a:blip r:embed="rId2"/>
          <a:stretch>
            <a:fillRect/>
          </a:stretch>
        </p:blipFill>
        <p:spPr>
          <a:xfrm>
            <a:off x="10571017" y="5583382"/>
            <a:ext cx="454593" cy="641403"/>
          </a:xfrm>
          <a:prstGeom prst="rect">
            <a:avLst/>
          </a:prstGeom>
        </p:spPr>
      </p:pic>
    </p:spTree>
    <p:extLst>
      <p:ext uri="{BB962C8B-B14F-4D97-AF65-F5344CB8AC3E}">
        <p14:creationId xmlns:p14="http://schemas.microsoft.com/office/powerpoint/2010/main" val="1358363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3845"/>
            <a:ext cx="8596668" cy="1320800"/>
          </a:xfrm>
        </p:spPr>
        <p:txBody>
          <a:bodyPr/>
          <a:lstStyle/>
          <a:p>
            <a:r>
              <a:rPr lang="en-US" u="sng" dirty="0">
                <a:latin typeface="Times New Roman" panose="02020603050405020304" pitchFamily="18" charset="0"/>
                <a:cs typeface="Times New Roman" panose="02020603050405020304" pitchFamily="18" charset="0"/>
              </a:rPr>
              <a:t>Protection of Registered Design</a:t>
            </a:r>
          </a:p>
        </p:txBody>
      </p:sp>
      <p:sp>
        <p:nvSpPr>
          <p:cNvPr id="3" name="Content Placeholder 2"/>
          <p:cNvSpPr>
            <a:spLocks noGrp="1"/>
          </p:cNvSpPr>
          <p:nvPr>
            <p:ph idx="1"/>
          </p:nvPr>
        </p:nvSpPr>
        <p:spPr>
          <a:xfrm>
            <a:off x="530087" y="765614"/>
            <a:ext cx="8743915" cy="5413513"/>
          </a:xfrm>
        </p:spPr>
        <p:txBody>
          <a:bodyPr>
            <a:normAutofit/>
          </a:bodyPr>
          <a:lstStyle/>
          <a:p>
            <a:pPr lvl="0" algn="just"/>
            <a:r>
              <a:rPr lang="en-GB" u="sng" dirty="0">
                <a:latin typeface="Times New Roman" panose="02020603050405020304" pitchFamily="18" charset="0"/>
                <a:cs typeface="Times New Roman" panose="02020603050405020304" pitchFamily="18" charset="0"/>
              </a:rPr>
              <a:t>Rights of Owner of a Registered Design</a:t>
            </a:r>
            <a:r>
              <a:rPr lang="en-GB" dirty="0">
                <a:latin typeface="Times New Roman" panose="02020603050405020304" pitchFamily="18" charset="0"/>
                <a:cs typeface="Times New Roman" panose="02020603050405020304" pitchFamily="18" charset="0"/>
              </a:rPr>
              <a:t> – The Law </a:t>
            </a:r>
            <a:r>
              <a:rPr lang="en-US" dirty="0">
                <a:latin typeface="Times New Roman" panose="02020603050405020304" pitchFamily="18" charset="0"/>
                <a:cs typeface="Times New Roman" panose="02020603050405020304" pitchFamily="18" charset="0"/>
              </a:rPr>
              <a:t>states that the owner of a registered design has the exclusive right to carry out all of the actions set forth below, with regard to the registered design and with regard to any other design which gives the knowledgeable user a </a:t>
            </a:r>
            <a:r>
              <a:rPr lang="en-US" b="1" dirty="0">
                <a:latin typeface="Times New Roman" panose="02020603050405020304" pitchFamily="18" charset="0"/>
                <a:cs typeface="Times New Roman" panose="02020603050405020304" pitchFamily="18" charset="0"/>
              </a:rPr>
              <a:t>general impression which is not different from the general impression given by the registered design</a:t>
            </a:r>
            <a:r>
              <a:rPr lang="en-US" dirty="0">
                <a:latin typeface="Times New Roman" panose="02020603050405020304" pitchFamily="18" charset="0"/>
                <a:cs typeface="Times New Roman" panose="02020603050405020304" pitchFamily="18" charset="0"/>
              </a:rPr>
              <a:t>. According to the Law, if the product which is the subject of the design is a combination of items – the same applies to each of the items:</a:t>
            </a:r>
          </a:p>
          <a:p>
            <a:pPr algn="just"/>
            <a:endParaRPr lang="en-US" dirty="0">
              <a:latin typeface="Times New Roman" panose="02020603050405020304" pitchFamily="18" charset="0"/>
              <a:cs typeface="Times New Roman" panose="02020603050405020304" pitchFamily="18" charset="0"/>
            </a:endParaRPr>
          </a:p>
          <a:p>
            <a:pPr lvl="0" algn="just"/>
            <a:r>
              <a:rPr lang="en-US" dirty="0">
                <a:latin typeface="Times New Roman" panose="02020603050405020304" pitchFamily="18" charset="0"/>
                <a:cs typeface="Times New Roman" panose="02020603050405020304" pitchFamily="18" charset="0"/>
              </a:rPr>
              <a:t>Commercial manufacture, sale or rental, including offer to sell or rent of a product which is the subject of the registered design, commercial distribution of such a product or importation thereof into Israel not for personal use, aside from importation into Israel of such a product which was manufactured outside of Israel under the permission of the owner of the design or those acting on his or her behalf.</a:t>
            </a:r>
          </a:p>
          <a:p>
            <a:pPr algn="just"/>
            <a:endParaRPr lang="en-US" dirty="0">
              <a:latin typeface="Times New Roman" panose="02020603050405020304" pitchFamily="18" charset="0"/>
              <a:cs typeface="Times New Roman" panose="02020603050405020304" pitchFamily="18" charset="0"/>
            </a:endParaRPr>
          </a:p>
          <a:p>
            <a:pPr lvl="0" algn="just"/>
            <a:r>
              <a:rPr lang="en-US" dirty="0">
                <a:latin typeface="Times New Roman" panose="02020603050405020304" pitchFamily="18" charset="0"/>
                <a:cs typeface="Times New Roman" panose="02020603050405020304" pitchFamily="18" charset="0"/>
              </a:rPr>
              <a:t>Possession of a product which bears a registered design for the purpose of implementing any of the actions set forth above.</a:t>
            </a:r>
          </a:p>
        </p:txBody>
      </p:sp>
      <p:sp>
        <p:nvSpPr>
          <p:cNvPr id="7" name="TextBox 6"/>
          <p:cNvSpPr txBox="1"/>
          <p:nvPr/>
        </p:nvSpPr>
        <p:spPr>
          <a:xfrm>
            <a:off x="9386009" y="6224785"/>
            <a:ext cx="2828916" cy="830997"/>
          </a:xfrm>
          <a:prstGeom prst="rect">
            <a:avLst/>
          </a:prstGeom>
          <a:noFill/>
        </p:spPr>
        <p:txBody>
          <a:bodyPr wrap="none" rtlCol="0">
            <a:spAutoFit/>
          </a:bodyPr>
          <a:lstStyle/>
          <a:p>
            <a:pPr algn="ctr"/>
            <a:r>
              <a:rPr lang="en-US" sz="1600" b="1" dirty="0">
                <a:ln w="0"/>
                <a:solidFill>
                  <a:schemeClr val="bg1"/>
                </a:solidFill>
                <a:latin typeface="Times New Roman" panose="02020603050405020304" pitchFamily="18" charset="0"/>
                <a:cs typeface="Times New Roman" panose="02020603050405020304" pitchFamily="18" charset="0"/>
              </a:rPr>
              <a:t>SANFORD T. COLB &amp; CO.</a:t>
            </a:r>
          </a:p>
          <a:p>
            <a:pPr algn="ctr"/>
            <a:r>
              <a:rPr lang="en-US" sz="1600" b="1" dirty="0">
                <a:ln w="0"/>
                <a:solidFill>
                  <a:schemeClr val="bg1"/>
                </a:solidFill>
                <a:latin typeface="Times New Roman" panose="02020603050405020304" pitchFamily="18" charset="0"/>
                <a:cs typeface="Times New Roman" panose="02020603050405020304" pitchFamily="18" charset="0"/>
              </a:rPr>
              <a:t>Intellectual Property Law</a:t>
            </a:r>
          </a:p>
          <a:p>
            <a:endParaRPr lang="en-US" sz="1600" dirty="0">
              <a:solidFill>
                <a:schemeClr val="bg1"/>
              </a:solidFill>
            </a:endParaRPr>
          </a:p>
        </p:txBody>
      </p:sp>
      <p:pic>
        <p:nvPicPr>
          <p:cNvPr id="8" name="Picture 7"/>
          <p:cNvPicPr>
            <a:picLocks noChangeAspect="1"/>
          </p:cNvPicPr>
          <p:nvPr/>
        </p:nvPicPr>
        <p:blipFill>
          <a:blip r:embed="rId2"/>
          <a:stretch>
            <a:fillRect/>
          </a:stretch>
        </p:blipFill>
        <p:spPr>
          <a:xfrm>
            <a:off x="10571017" y="5583382"/>
            <a:ext cx="454593" cy="641403"/>
          </a:xfrm>
          <a:prstGeom prst="rect">
            <a:avLst/>
          </a:prstGeom>
        </p:spPr>
      </p:pic>
    </p:spTree>
    <p:extLst>
      <p:ext uri="{BB962C8B-B14F-4D97-AF65-F5344CB8AC3E}">
        <p14:creationId xmlns:p14="http://schemas.microsoft.com/office/powerpoint/2010/main" val="3059870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3851"/>
            <a:ext cx="8596668" cy="1320800"/>
          </a:xfrm>
        </p:spPr>
        <p:txBody>
          <a:bodyPr/>
          <a:lstStyle/>
          <a:p>
            <a:r>
              <a:rPr lang="en-US" u="sng" dirty="0">
                <a:latin typeface="Times New Roman" panose="02020603050405020304" pitchFamily="18" charset="0"/>
                <a:cs typeface="Times New Roman" panose="02020603050405020304" pitchFamily="18" charset="0"/>
              </a:rPr>
              <a:t>Protection period for a registered design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30087" y="821027"/>
            <a:ext cx="8743915" cy="5413513"/>
          </a:xfrm>
        </p:spPr>
        <p:txBody>
          <a:bodyPr>
            <a:normAutofit/>
          </a:bodyPr>
          <a:lstStyle/>
          <a:p>
            <a:pPr lvl="0" algn="just"/>
            <a:r>
              <a:rPr lang="en-US" dirty="0">
                <a:latin typeface="Times New Roman" panose="02020603050405020304" pitchFamily="18" charset="0"/>
                <a:cs typeface="Times New Roman" panose="02020603050405020304" pitchFamily="18" charset="0"/>
              </a:rPr>
              <a:t>The Law extends the protection period for a </a:t>
            </a:r>
            <a:r>
              <a:rPr lang="en-US" u="sng" dirty="0">
                <a:latin typeface="Times New Roman" panose="02020603050405020304" pitchFamily="18" charset="0"/>
                <a:cs typeface="Times New Roman" panose="02020603050405020304" pitchFamily="18" charset="0"/>
              </a:rPr>
              <a:t>registered</a:t>
            </a:r>
            <a:r>
              <a:rPr lang="en-US" dirty="0">
                <a:latin typeface="Times New Roman" panose="02020603050405020304" pitchFamily="18" charset="0"/>
                <a:cs typeface="Times New Roman" panose="02020603050405020304" pitchFamily="18" charset="0"/>
              </a:rPr>
              <a:t> design from 15 years to 25 years.</a:t>
            </a:r>
          </a:p>
          <a:p>
            <a:pPr marL="0" indent="0" algn="just">
              <a:buNone/>
            </a:pP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Until the Law enters into force, the following provisions apply in this regard:</a:t>
            </a:r>
          </a:p>
          <a:p>
            <a:pPr algn="just"/>
            <a:endParaRPr lang="en-US" dirty="0">
              <a:latin typeface="Times New Roman" panose="02020603050405020304" pitchFamily="18" charset="0"/>
              <a:cs typeface="Times New Roman" panose="02020603050405020304" pitchFamily="18" charset="0"/>
            </a:endParaRPr>
          </a:p>
          <a:p>
            <a:pPr lvl="0" algn="just"/>
            <a:r>
              <a:rPr lang="en-US" dirty="0">
                <a:latin typeface="Times New Roman" panose="02020603050405020304" pitchFamily="18" charset="0"/>
                <a:cs typeface="Times New Roman" panose="02020603050405020304" pitchFamily="18" charset="0"/>
              </a:rPr>
              <a:t>The owner of a registered design which was in force at the time that the Law was published, and the third renewal period thereof has not yet ended, is entitled to file a request to extend the design period thereof for an additional three years, i.e. up to a total of 18 years.</a:t>
            </a:r>
          </a:p>
          <a:p>
            <a:pPr algn="just"/>
            <a:endParaRPr lang="en-US" dirty="0">
              <a:latin typeface="Times New Roman" panose="02020603050405020304" pitchFamily="18" charset="0"/>
              <a:cs typeface="Times New Roman" panose="02020603050405020304" pitchFamily="18" charset="0"/>
            </a:endParaRPr>
          </a:p>
          <a:p>
            <a:pPr lvl="0" algn="just"/>
            <a:r>
              <a:rPr lang="en-US" dirty="0">
                <a:latin typeface="Times New Roman" panose="02020603050405020304" pitchFamily="18" charset="0"/>
                <a:cs typeface="Times New Roman" panose="02020603050405020304" pitchFamily="18" charset="0"/>
              </a:rPr>
              <a:t>Notwithstanding the above, even if the third renewal period has ended, the owner of a registered trademark may request the above-mentioned extension, during a grace period of six months from the end of the third renewal period.</a:t>
            </a:r>
          </a:p>
        </p:txBody>
      </p:sp>
      <p:sp>
        <p:nvSpPr>
          <p:cNvPr id="7" name="TextBox 6"/>
          <p:cNvSpPr txBox="1"/>
          <p:nvPr/>
        </p:nvSpPr>
        <p:spPr>
          <a:xfrm>
            <a:off x="9386009" y="6224785"/>
            <a:ext cx="2828916" cy="830997"/>
          </a:xfrm>
          <a:prstGeom prst="rect">
            <a:avLst/>
          </a:prstGeom>
          <a:noFill/>
        </p:spPr>
        <p:txBody>
          <a:bodyPr wrap="none" rtlCol="0">
            <a:spAutoFit/>
          </a:bodyPr>
          <a:lstStyle/>
          <a:p>
            <a:pPr algn="ctr"/>
            <a:r>
              <a:rPr lang="en-US" sz="1600" b="1" dirty="0">
                <a:ln w="0"/>
                <a:solidFill>
                  <a:schemeClr val="bg1"/>
                </a:solidFill>
                <a:latin typeface="Times New Roman" panose="02020603050405020304" pitchFamily="18" charset="0"/>
                <a:cs typeface="Times New Roman" panose="02020603050405020304" pitchFamily="18" charset="0"/>
              </a:rPr>
              <a:t>SANFORD T. COLB &amp; CO.</a:t>
            </a:r>
          </a:p>
          <a:p>
            <a:pPr algn="ctr"/>
            <a:r>
              <a:rPr lang="en-US" sz="1600" b="1" dirty="0">
                <a:ln w="0"/>
                <a:solidFill>
                  <a:schemeClr val="bg1"/>
                </a:solidFill>
                <a:latin typeface="Times New Roman" panose="02020603050405020304" pitchFamily="18" charset="0"/>
                <a:cs typeface="Times New Roman" panose="02020603050405020304" pitchFamily="18" charset="0"/>
              </a:rPr>
              <a:t>Intellectual Property Law</a:t>
            </a:r>
          </a:p>
          <a:p>
            <a:endParaRPr lang="en-US" sz="1600" dirty="0">
              <a:solidFill>
                <a:schemeClr val="bg1"/>
              </a:solidFill>
            </a:endParaRPr>
          </a:p>
        </p:txBody>
      </p:sp>
      <p:pic>
        <p:nvPicPr>
          <p:cNvPr id="8" name="Picture 7"/>
          <p:cNvPicPr>
            <a:picLocks noChangeAspect="1"/>
          </p:cNvPicPr>
          <p:nvPr/>
        </p:nvPicPr>
        <p:blipFill>
          <a:blip r:embed="rId2"/>
          <a:stretch>
            <a:fillRect/>
          </a:stretch>
        </p:blipFill>
        <p:spPr>
          <a:xfrm>
            <a:off x="10571017" y="5583382"/>
            <a:ext cx="454593" cy="641403"/>
          </a:xfrm>
          <a:prstGeom prst="rect">
            <a:avLst/>
          </a:prstGeom>
        </p:spPr>
      </p:pic>
    </p:spTree>
    <p:extLst>
      <p:ext uri="{BB962C8B-B14F-4D97-AF65-F5344CB8AC3E}">
        <p14:creationId xmlns:p14="http://schemas.microsoft.com/office/powerpoint/2010/main" val="1036501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3850"/>
            <a:ext cx="8596668" cy="1320800"/>
          </a:xfrm>
        </p:spPr>
        <p:txBody>
          <a:bodyPr/>
          <a:lstStyle/>
          <a:p>
            <a:r>
              <a:rPr lang="en-US" u="sng" dirty="0">
                <a:latin typeface="Times New Roman" panose="02020603050405020304" pitchFamily="18" charset="0"/>
                <a:cs typeface="Times New Roman" panose="02020603050405020304" pitchFamily="18" charset="0"/>
              </a:rPr>
              <a:t>Unregistered Designs</a:t>
            </a:r>
          </a:p>
        </p:txBody>
      </p:sp>
      <p:sp>
        <p:nvSpPr>
          <p:cNvPr id="3" name="Content Placeholder 2"/>
          <p:cNvSpPr>
            <a:spLocks noGrp="1"/>
          </p:cNvSpPr>
          <p:nvPr>
            <p:ph idx="1"/>
          </p:nvPr>
        </p:nvSpPr>
        <p:spPr>
          <a:xfrm>
            <a:off x="530087" y="751754"/>
            <a:ext cx="8743915" cy="5413513"/>
          </a:xfrm>
        </p:spPr>
        <p:txBody>
          <a:bodyPr>
            <a:normAutofit/>
          </a:bodyPr>
          <a:lstStyle/>
          <a:p>
            <a:pPr lvl="0" algn="just"/>
            <a:r>
              <a:rPr lang="en-GB" dirty="0">
                <a:latin typeface="Times New Roman" panose="02020603050405020304" pitchFamily="18" charset="0"/>
                <a:cs typeface="Times New Roman" panose="02020603050405020304" pitchFamily="18" charset="0"/>
              </a:rPr>
              <a:t>The Law enables the owner of an unregistered design, who believes that the design is entitled to protection as an unregistered design, to mark the product so that it states that the design thereof is an unregistered design. The owner may also state the determining date which applies to the design.</a:t>
            </a:r>
            <a:endParaRPr lang="en-US"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 </a:t>
            </a:r>
          </a:p>
          <a:p>
            <a:pPr algn="just"/>
            <a:r>
              <a:rPr lang="en-US" dirty="0">
                <a:latin typeface="Times New Roman" panose="02020603050405020304" pitchFamily="18" charset="0"/>
                <a:cs typeface="Times New Roman" panose="02020603050405020304" pitchFamily="18" charset="0"/>
              </a:rPr>
              <a:t>The Law also states that once a product bears the above-mentioned notice, there is a</a:t>
            </a:r>
            <a:r>
              <a:rPr lang="en-GB" dirty="0">
                <a:latin typeface="Times New Roman" panose="02020603050405020304" pitchFamily="18" charset="0"/>
                <a:cs typeface="Times New Roman" panose="02020603050405020304" pitchFamily="18" charset="0"/>
              </a:rPr>
              <a:t> presumption </a:t>
            </a:r>
            <a:r>
              <a:rPr lang="en-US" dirty="0">
                <a:latin typeface="Times New Roman" panose="02020603050405020304" pitchFamily="18" charset="0"/>
                <a:cs typeface="Times New Roman" panose="02020603050405020304" pitchFamily="18" charset="0"/>
              </a:rPr>
              <a:t>that whoever infringes the unregistered design, is aware that the owner of the unregistered design believes that his or her design is eligible for protection as an unregistered design.</a:t>
            </a:r>
          </a:p>
          <a:p>
            <a:pPr marL="0" indent="0" algn="just">
              <a:buNone/>
            </a:pPr>
            <a:r>
              <a:rPr lang="en-US" dirty="0">
                <a:latin typeface="Times New Roman" panose="02020603050405020304" pitchFamily="18" charset="0"/>
                <a:cs typeface="Times New Roman" panose="02020603050405020304" pitchFamily="18" charset="0"/>
              </a:rPr>
              <a:t> </a:t>
            </a:r>
          </a:p>
          <a:p>
            <a:pPr algn="just"/>
            <a:r>
              <a:rPr lang="en-US" dirty="0">
                <a:latin typeface="Times New Roman" panose="02020603050405020304" pitchFamily="18" charset="0"/>
                <a:cs typeface="Times New Roman" panose="02020603050405020304" pitchFamily="18" charset="0"/>
              </a:rPr>
              <a:t>The Law also states that in such a situation, the infringer will not have a defense of having acted in good faith.</a:t>
            </a:r>
          </a:p>
        </p:txBody>
      </p:sp>
      <p:sp>
        <p:nvSpPr>
          <p:cNvPr id="7" name="TextBox 6"/>
          <p:cNvSpPr txBox="1"/>
          <p:nvPr/>
        </p:nvSpPr>
        <p:spPr>
          <a:xfrm>
            <a:off x="9386009" y="6224785"/>
            <a:ext cx="2828916" cy="830997"/>
          </a:xfrm>
          <a:prstGeom prst="rect">
            <a:avLst/>
          </a:prstGeom>
          <a:noFill/>
        </p:spPr>
        <p:txBody>
          <a:bodyPr wrap="none" rtlCol="0">
            <a:spAutoFit/>
          </a:bodyPr>
          <a:lstStyle/>
          <a:p>
            <a:pPr algn="ctr"/>
            <a:r>
              <a:rPr lang="en-US" sz="1600" b="1" dirty="0">
                <a:ln w="0"/>
                <a:solidFill>
                  <a:schemeClr val="bg1"/>
                </a:solidFill>
                <a:latin typeface="Times New Roman" panose="02020603050405020304" pitchFamily="18" charset="0"/>
                <a:cs typeface="Times New Roman" panose="02020603050405020304" pitchFamily="18" charset="0"/>
              </a:rPr>
              <a:t>SANFORD T. COLB &amp; CO.</a:t>
            </a:r>
          </a:p>
          <a:p>
            <a:pPr algn="ctr"/>
            <a:r>
              <a:rPr lang="en-US" sz="1600" b="1" dirty="0">
                <a:ln w="0"/>
                <a:solidFill>
                  <a:schemeClr val="bg1"/>
                </a:solidFill>
                <a:latin typeface="Times New Roman" panose="02020603050405020304" pitchFamily="18" charset="0"/>
                <a:cs typeface="Times New Roman" panose="02020603050405020304" pitchFamily="18" charset="0"/>
              </a:rPr>
              <a:t>Intellectual Property Law</a:t>
            </a:r>
          </a:p>
          <a:p>
            <a:endParaRPr lang="en-US" sz="1600" dirty="0">
              <a:solidFill>
                <a:schemeClr val="bg1"/>
              </a:solidFill>
            </a:endParaRPr>
          </a:p>
        </p:txBody>
      </p:sp>
      <p:pic>
        <p:nvPicPr>
          <p:cNvPr id="8" name="Picture 7"/>
          <p:cNvPicPr>
            <a:picLocks noChangeAspect="1"/>
          </p:cNvPicPr>
          <p:nvPr/>
        </p:nvPicPr>
        <p:blipFill>
          <a:blip r:embed="rId2"/>
          <a:stretch>
            <a:fillRect/>
          </a:stretch>
        </p:blipFill>
        <p:spPr>
          <a:xfrm>
            <a:off x="10571017" y="5583382"/>
            <a:ext cx="454593" cy="641403"/>
          </a:xfrm>
          <a:prstGeom prst="rect">
            <a:avLst/>
          </a:prstGeom>
        </p:spPr>
      </p:pic>
    </p:spTree>
    <p:extLst>
      <p:ext uri="{BB962C8B-B14F-4D97-AF65-F5344CB8AC3E}">
        <p14:creationId xmlns:p14="http://schemas.microsoft.com/office/powerpoint/2010/main" val="1548673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7"/>
            <a:ext cx="8596668" cy="1320800"/>
          </a:xfrm>
        </p:spPr>
        <p:txBody>
          <a:bodyPr/>
          <a:lstStyle/>
          <a:p>
            <a:r>
              <a:rPr lang="en-US" u="sng" dirty="0">
                <a:latin typeface="Times New Roman" panose="02020603050405020304" pitchFamily="18" charset="0"/>
                <a:cs typeface="Times New Roman" panose="02020603050405020304" pitchFamily="18" charset="0"/>
              </a:rPr>
              <a:t>Protection of Unregistered Designs</a:t>
            </a:r>
          </a:p>
        </p:txBody>
      </p:sp>
      <p:sp>
        <p:nvSpPr>
          <p:cNvPr id="3" name="Content Placeholder 2"/>
          <p:cNvSpPr>
            <a:spLocks noGrp="1"/>
          </p:cNvSpPr>
          <p:nvPr>
            <p:ph idx="1"/>
          </p:nvPr>
        </p:nvSpPr>
        <p:spPr>
          <a:xfrm>
            <a:off x="530087" y="765609"/>
            <a:ext cx="8743915" cy="5413513"/>
          </a:xfrm>
        </p:spPr>
        <p:txBody>
          <a:bodyPr>
            <a:normAutofit/>
          </a:bodyPr>
          <a:lstStyle/>
          <a:p>
            <a:pPr algn="just"/>
            <a:r>
              <a:rPr lang="en-US" dirty="0">
                <a:latin typeface="Times New Roman" panose="02020603050405020304" pitchFamily="18" charset="0"/>
                <a:cs typeface="Times New Roman" panose="02020603050405020304" pitchFamily="18" charset="0"/>
              </a:rPr>
              <a:t>The Law grants to the owner of an unregistered design which is eligible for protection as set forth above, the exclusive right to prevent any person from </a:t>
            </a:r>
            <a:r>
              <a:rPr lang="en-US" b="1" dirty="0">
                <a:latin typeface="Times New Roman" panose="02020603050405020304" pitchFamily="18" charset="0"/>
                <a:cs typeface="Times New Roman" panose="02020603050405020304" pitchFamily="18" charset="0"/>
              </a:rPr>
              <a:t>manufacturing</a:t>
            </a:r>
            <a:r>
              <a:rPr lang="en-US" dirty="0">
                <a:latin typeface="Times New Roman" panose="02020603050405020304" pitchFamily="18" charset="0"/>
                <a:cs typeface="Times New Roman" panose="02020603050405020304" pitchFamily="18" charset="0"/>
              </a:rPr>
              <a:t>, for commercial purposes, a product which bears a design </a:t>
            </a:r>
            <a:r>
              <a:rPr lang="en-US" b="1" dirty="0">
                <a:latin typeface="Times New Roman" panose="02020603050405020304" pitchFamily="18" charset="0"/>
                <a:cs typeface="Times New Roman" panose="02020603050405020304" pitchFamily="18" charset="0"/>
              </a:rPr>
              <a:t>which is a copy</a:t>
            </a:r>
            <a:r>
              <a:rPr lang="en-US" dirty="0">
                <a:latin typeface="Times New Roman" panose="02020603050405020304" pitchFamily="18" charset="0"/>
                <a:cs typeface="Times New Roman" panose="02020603050405020304" pitchFamily="18" charset="0"/>
              </a:rPr>
              <a:t> of the design, regardless of whether the copy is implemented by manufacture of a product which the design of which is identical to the unregistered design, or a different design which gives a</a:t>
            </a:r>
            <a:r>
              <a:rPr lang="en-GB" dirty="0">
                <a:latin typeface="Times New Roman" panose="02020603050405020304" pitchFamily="18" charset="0"/>
                <a:cs typeface="Times New Roman" panose="02020603050405020304" pitchFamily="18" charset="0"/>
              </a:rPr>
              <a:t> knowledgeable user</a:t>
            </a:r>
            <a:r>
              <a:rPr lang="en-US" dirty="0">
                <a:latin typeface="Times New Roman" panose="02020603050405020304" pitchFamily="18" charset="0"/>
                <a:cs typeface="Times New Roman" panose="02020603050405020304" pitchFamily="18" charset="0"/>
              </a:rPr>
              <a:t> a general impression which is not different from the general impression given by the product which is the subject of the design.</a:t>
            </a:r>
          </a:p>
        </p:txBody>
      </p:sp>
      <p:sp>
        <p:nvSpPr>
          <p:cNvPr id="7" name="TextBox 6"/>
          <p:cNvSpPr txBox="1"/>
          <p:nvPr/>
        </p:nvSpPr>
        <p:spPr>
          <a:xfrm>
            <a:off x="9386009" y="6224785"/>
            <a:ext cx="2828916" cy="830997"/>
          </a:xfrm>
          <a:prstGeom prst="rect">
            <a:avLst/>
          </a:prstGeom>
          <a:noFill/>
        </p:spPr>
        <p:txBody>
          <a:bodyPr wrap="none" rtlCol="0">
            <a:spAutoFit/>
          </a:bodyPr>
          <a:lstStyle/>
          <a:p>
            <a:pPr algn="ctr"/>
            <a:r>
              <a:rPr lang="en-US" sz="1600" b="1" dirty="0">
                <a:ln w="0"/>
                <a:solidFill>
                  <a:schemeClr val="bg1"/>
                </a:solidFill>
                <a:latin typeface="Times New Roman" panose="02020603050405020304" pitchFamily="18" charset="0"/>
                <a:cs typeface="Times New Roman" panose="02020603050405020304" pitchFamily="18" charset="0"/>
              </a:rPr>
              <a:t>SANFORD T. COLB &amp; CO.</a:t>
            </a:r>
          </a:p>
          <a:p>
            <a:pPr algn="ctr"/>
            <a:r>
              <a:rPr lang="en-US" sz="1600" b="1" dirty="0">
                <a:ln w="0"/>
                <a:solidFill>
                  <a:schemeClr val="bg1"/>
                </a:solidFill>
                <a:latin typeface="Times New Roman" panose="02020603050405020304" pitchFamily="18" charset="0"/>
                <a:cs typeface="Times New Roman" panose="02020603050405020304" pitchFamily="18" charset="0"/>
              </a:rPr>
              <a:t>Intellectual Property Law</a:t>
            </a:r>
          </a:p>
          <a:p>
            <a:endParaRPr lang="en-US" sz="1600" dirty="0">
              <a:solidFill>
                <a:schemeClr val="bg1"/>
              </a:solidFill>
            </a:endParaRPr>
          </a:p>
        </p:txBody>
      </p:sp>
      <p:pic>
        <p:nvPicPr>
          <p:cNvPr id="8" name="Picture 7"/>
          <p:cNvPicPr>
            <a:picLocks noChangeAspect="1"/>
          </p:cNvPicPr>
          <p:nvPr/>
        </p:nvPicPr>
        <p:blipFill>
          <a:blip r:embed="rId2"/>
          <a:stretch>
            <a:fillRect/>
          </a:stretch>
        </p:blipFill>
        <p:spPr>
          <a:xfrm>
            <a:off x="10571017" y="5583382"/>
            <a:ext cx="454593" cy="641403"/>
          </a:xfrm>
          <a:prstGeom prst="rect">
            <a:avLst/>
          </a:prstGeom>
        </p:spPr>
      </p:pic>
    </p:spTree>
    <p:extLst>
      <p:ext uri="{BB962C8B-B14F-4D97-AF65-F5344CB8AC3E}">
        <p14:creationId xmlns:p14="http://schemas.microsoft.com/office/powerpoint/2010/main" val="335005038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179</TotalTime>
  <Words>1304</Words>
  <Application>Microsoft Office PowerPoint</Application>
  <PresentationFormat>Widescreen</PresentationFormat>
  <Paragraphs>105</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Times New Roman</vt:lpstr>
      <vt:lpstr>Trebuchet MS</vt:lpstr>
      <vt:lpstr>Wingdings 3</vt:lpstr>
      <vt:lpstr>Facet</vt:lpstr>
      <vt:lpstr>PowerPoint Presentation</vt:lpstr>
      <vt:lpstr>PowerPoint Presentation</vt:lpstr>
      <vt:lpstr>What is a Design</vt:lpstr>
      <vt:lpstr>Registered Designs</vt:lpstr>
      <vt:lpstr>PowerPoint Presentation</vt:lpstr>
      <vt:lpstr>Protection of Registered Design</vt:lpstr>
      <vt:lpstr>Protection period for a registered design</vt:lpstr>
      <vt:lpstr>Unregistered Designs</vt:lpstr>
      <vt:lpstr>Protection of Unregistered Designs</vt:lpstr>
      <vt:lpstr>Protection period for an unregistered design</vt:lpstr>
      <vt:lpstr>Entitlement to initiate Court action</vt:lpstr>
      <vt:lpstr>Damages</vt:lpstr>
      <vt:lpstr>Customs</vt:lpstr>
      <vt:lpstr>Additional Points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Sanford</dc:title>
  <dc:creator>Barak Mashiah</dc:creator>
  <cp:lastModifiedBy>Barak Mashiah</cp:lastModifiedBy>
  <cp:revision>27</cp:revision>
  <dcterms:created xsi:type="dcterms:W3CDTF">2018-02-08T09:05:29Z</dcterms:created>
  <dcterms:modified xsi:type="dcterms:W3CDTF">2018-02-08T14:21:17Z</dcterms:modified>
</cp:coreProperties>
</file>